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64" r:id="rId4"/>
    <p:sldId id="265" r:id="rId5"/>
    <p:sldId id="258" r:id="rId6"/>
    <p:sldId id="261" r:id="rId7"/>
    <p:sldId id="260" r:id="rId8"/>
    <p:sldId id="267" r:id="rId9"/>
    <p:sldId id="269" r:id="rId10"/>
    <p:sldId id="268" r:id="rId11"/>
    <p:sldId id="266" r:id="rId12"/>
    <p:sldId id="262"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611"/>
    <p:restoredTop sz="94610"/>
  </p:normalViewPr>
  <p:slideViewPr>
    <p:cSldViewPr snapToGrid="0" snapToObjects="1">
      <p:cViewPr varScale="1">
        <p:scale>
          <a:sx n="61" d="100"/>
          <a:sy n="61" d="100"/>
        </p:scale>
        <p:origin x="-564" y="-84"/>
      </p:cViewPr>
      <p:guideLst>
        <p:guide orient="horz" pos="2592"/>
        <p:guide pos="4608"/>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10</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11</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12</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3</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4</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8</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9</a:t>
            </a:fld>
            <a:endParaRPr lang="en-US"/>
          </a:p>
        </p:txBody>
      </p:sp>
    </p:spTree>
    <p:extLst>
      <p:ext uri="{BB962C8B-B14F-4D97-AF65-F5344CB8AC3E}">
        <p14:creationId xmlns=""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5" name="Text 2"/>
          <p:cNvSpPr/>
          <p:nvPr/>
        </p:nvSpPr>
        <p:spPr>
          <a:xfrm>
            <a:off x="1084881" y="263470"/>
            <a:ext cx="12712320" cy="1324697"/>
          </a:xfrm>
          <a:prstGeom prst="rect">
            <a:avLst/>
          </a:prstGeom>
          <a:noFill/>
          <a:ln/>
        </p:spPr>
        <p:txBody>
          <a:bodyPr wrap="square" rtlCol="0" anchor="t"/>
          <a:lstStyle/>
          <a:p>
            <a:pPr marL="0" indent="0">
              <a:lnSpc>
                <a:spcPts val="6561"/>
              </a:lnSpc>
              <a:buNone/>
            </a:pPr>
            <a:r>
              <a:rPr lang="en-US" sz="5249" dirty="0">
                <a:solidFill>
                  <a:srgbClr val="6EB9FC"/>
                </a:solidFill>
                <a:latin typeface="Lora" pitchFamily="34" charset="0"/>
                <a:ea typeface="Lora" pitchFamily="34" charset="-122"/>
                <a:cs typeface="Lora" pitchFamily="34" charset="-120"/>
              </a:rPr>
              <a:t>Movie </a:t>
            </a:r>
            <a:r>
              <a:rPr lang="en-US" sz="5249" dirty="0" smtClean="0">
                <a:solidFill>
                  <a:srgbClr val="6EB9FC"/>
                </a:solidFill>
                <a:latin typeface="Lora" pitchFamily="34" charset="0"/>
                <a:ea typeface="Lora" pitchFamily="34" charset="-122"/>
                <a:cs typeface="Lora" pitchFamily="34" charset="-120"/>
              </a:rPr>
              <a:t>Prediction </a:t>
            </a:r>
            <a:r>
              <a:rPr lang="en-US" sz="5249" dirty="0">
                <a:solidFill>
                  <a:srgbClr val="6EB9FC"/>
                </a:solidFill>
                <a:latin typeface="Lora" pitchFamily="34" charset="0"/>
                <a:ea typeface="Lora" pitchFamily="34" charset="-122"/>
                <a:cs typeface="Lora" pitchFamily="34" charset="-120"/>
              </a:rPr>
              <a:t>System: </a:t>
            </a:r>
            <a:r>
              <a:rPr lang="en-US" sz="5249" dirty="0" smtClean="0">
                <a:solidFill>
                  <a:srgbClr val="6EB9FC"/>
                </a:solidFill>
                <a:latin typeface="Lora" pitchFamily="34" charset="0"/>
                <a:ea typeface="Lora" pitchFamily="34" charset="-122"/>
                <a:cs typeface="Lora" pitchFamily="34" charset="-120"/>
              </a:rPr>
              <a:t>Using </a:t>
            </a:r>
            <a:r>
              <a:rPr lang="en-US" sz="5249" dirty="0">
                <a:solidFill>
                  <a:srgbClr val="6EB9FC"/>
                </a:solidFill>
                <a:latin typeface="Lora" pitchFamily="34" charset="0"/>
                <a:ea typeface="Lora" pitchFamily="34" charset="-122"/>
                <a:cs typeface="Lora" pitchFamily="34" charset="-120"/>
              </a:rPr>
              <a:t>Content-Based Filtering Approach</a:t>
            </a:r>
            <a:endParaRPr lang="en-US" sz="5249" dirty="0"/>
          </a:p>
        </p:txBody>
      </p:sp>
      <p:sp>
        <p:nvSpPr>
          <p:cNvPr id="6" name="Text 3"/>
          <p:cNvSpPr/>
          <p:nvPr/>
        </p:nvSpPr>
        <p:spPr>
          <a:xfrm>
            <a:off x="1084881" y="7005234"/>
            <a:ext cx="12712320" cy="871439"/>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A brief overview of a movie </a:t>
            </a:r>
            <a:r>
              <a:rPr lang="en-US" sz="1750" dirty="0" smtClean="0">
                <a:solidFill>
                  <a:srgbClr val="D6E5EF"/>
                </a:solidFill>
                <a:latin typeface="Source Sans Pro" pitchFamily="34" charset="0"/>
                <a:ea typeface="Source Sans Pro" pitchFamily="34" charset="-122"/>
                <a:cs typeface="Source Sans Pro" pitchFamily="34" charset="-120"/>
              </a:rPr>
              <a:t>prediction </a:t>
            </a:r>
            <a:r>
              <a:rPr lang="en-US" sz="1750" dirty="0">
                <a:solidFill>
                  <a:srgbClr val="D6E5EF"/>
                </a:solidFill>
                <a:latin typeface="Source Sans Pro" pitchFamily="34" charset="0"/>
                <a:ea typeface="Source Sans Pro" pitchFamily="34" charset="-122"/>
                <a:cs typeface="Source Sans Pro" pitchFamily="34" charset="-120"/>
              </a:rPr>
              <a:t>system using content-based filtering algorithm based on sklearn count vectorizer and cosine similarity distance matrix.</a:t>
            </a:r>
            <a:endParaRPr lang="en-US" sz="1750" dirty="0"/>
          </a:p>
        </p:txBody>
      </p:sp>
      <p:sp>
        <p:nvSpPr>
          <p:cNvPr id="9" name="Text 6"/>
          <p:cNvSpPr/>
          <p:nvPr/>
        </p:nvSpPr>
        <p:spPr>
          <a:xfrm>
            <a:off x="9996408" y="7625166"/>
            <a:ext cx="4409404" cy="604434"/>
          </a:xfrm>
          <a:prstGeom prst="rect">
            <a:avLst/>
          </a:prstGeom>
          <a:noFill/>
          <a:ln/>
        </p:spPr>
        <p:txBody>
          <a:bodyPr wrap="none" rtlCol="0" anchor="t"/>
          <a:lstStyle/>
          <a:p>
            <a:pPr marL="0" indent="0" algn="l">
              <a:lnSpc>
                <a:spcPts val="3062"/>
              </a:lnSpc>
              <a:buNone/>
            </a:pPr>
            <a:r>
              <a:rPr lang="en-US" sz="2187" b="1" dirty="0" smtClean="0">
                <a:solidFill>
                  <a:srgbClr val="D6E5EF"/>
                </a:solidFill>
                <a:latin typeface="Source Sans Pro" pitchFamily="34" charset="0"/>
                <a:ea typeface="Source Sans Pro" pitchFamily="34" charset="-122"/>
              </a:rPr>
              <a:t>Created By Deepak </a:t>
            </a:r>
            <a:r>
              <a:rPr lang="en-US" sz="2187" b="1" dirty="0" err="1" smtClean="0">
                <a:solidFill>
                  <a:srgbClr val="D6E5EF"/>
                </a:solidFill>
                <a:latin typeface="Source Sans Pro" pitchFamily="34" charset="0"/>
                <a:ea typeface="Source Sans Pro" pitchFamily="34" charset="-122"/>
              </a:rPr>
              <a:t>Gangwani</a:t>
            </a:r>
            <a:endParaRPr lang="en-US" sz="2187" dirty="0"/>
          </a:p>
        </p:txBody>
      </p:sp>
      <p:pic>
        <p:nvPicPr>
          <p:cNvPr id="2050" name="Picture 2"/>
          <p:cNvPicPr>
            <a:picLocks noChangeAspect="1" noChangeArrowheads="1"/>
          </p:cNvPicPr>
          <p:nvPr/>
        </p:nvPicPr>
        <p:blipFill>
          <a:blip r:embed="rId3"/>
          <a:srcRect/>
          <a:stretch>
            <a:fillRect/>
          </a:stretch>
        </p:blipFill>
        <p:spPr bwMode="auto">
          <a:xfrm>
            <a:off x="1084881" y="2061275"/>
            <a:ext cx="12712320" cy="4757979"/>
          </a:xfrm>
          <a:prstGeom prst="rect">
            <a:avLst/>
          </a:prstGeom>
          <a:noFill/>
          <a:ln w="9525">
            <a:noFill/>
            <a:miter lim="800000"/>
            <a:headEnd/>
            <a:tailEnd/>
          </a:ln>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4" name="Text 2"/>
          <p:cNvSpPr/>
          <p:nvPr/>
        </p:nvSpPr>
        <p:spPr>
          <a:xfrm>
            <a:off x="3440624" y="325464"/>
            <a:ext cx="7625166" cy="1046670"/>
          </a:xfrm>
          <a:prstGeom prst="rect">
            <a:avLst/>
          </a:prstGeom>
          <a:noFill/>
          <a:ln/>
        </p:spPr>
        <p:txBody>
          <a:bodyPr wrap="none" rtlCol="0" anchor="t"/>
          <a:lstStyle/>
          <a:p>
            <a:pPr marL="0" indent="0">
              <a:lnSpc>
                <a:spcPts val="5468"/>
              </a:lnSpc>
              <a:buNone/>
            </a:pPr>
            <a:r>
              <a:rPr lang="en-US" sz="4374" dirty="0" smtClean="0">
                <a:solidFill>
                  <a:srgbClr val="6EB9FC"/>
                </a:solidFill>
                <a:latin typeface="Lora" pitchFamily="34" charset="0"/>
                <a:ea typeface="Lora" pitchFamily="34" charset="-122"/>
              </a:rPr>
              <a:t>Watson Chat </a:t>
            </a:r>
            <a:r>
              <a:rPr lang="en-US" sz="4374" dirty="0" err="1" smtClean="0">
                <a:solidFill>
                  <a:srgbClr val="6EB9FC"/>
                </a:solidFill>
                <a:latin typeface="Lora" pitchFamily="34" charset="0"/>
                <a:ea typeface="Lora" pitchFamily="34" charset="-122"/>
              </a:rPr>
              <a:t>Bot</a:t>
            </a:r>
            <a:r>
              <a:rPr lang="en-US" sz="4374" dirty="0" smtClean="0">
                <a:solidFill>
                  <a:srgbClr val="6EB9FC"/>
                </a:solidFill>
                <a:latin typeface="Lora" pitchFamily="34" charset="0"/>
                <a:ea typeface="Lora" pitchFamily="34" charset="-122"/>
              </a:rPr>
              <a:t> Assistant</a:t>
            </a:r>
            <a:endParaRPr lang="en-US" sz="4374" dirty="0"/>
          </a:p>
        </p:txBody>
      </p:sp>
      <p:sp>
        <p:nvSpPr>
          <p:cNvPr id="6" name="Text 4"/>
          <p:cNvSpPr/>
          <p:nvPr/>
        </p:nvSpPr>
        <p:spPr>
          <a:xfrm>
            <a:off x="4401517" y="1372135"/>
            <a:ext cx="821411" cy="58065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7" name="Text 5"/>
          <p:cNvSpPr/>
          <p:nvPr/>
        </p:nvSpPr>
        <p:spPr>
          <a:xfrm>
            <a:off x="5222929" y="1372134"/>
            <a:ext cx="6927742" cy="580652"/>
          </a:xfrm>
          <a:prstGeom prst="rect">
            <a:avLst/>
          </a:prstGeom>
          <a:noFill/>
          <a:ln/>
        </p:spPr>
        <p:txBody>
          <a:bodyPr wrap="square" rtlCol="0" anchor="t"/>
          <a:lstStyle/>
          <a:p>
            <a:pPr>
              <a:lnSpc>
                <a:spcPts val="2734"/>
              </a:lnSpc>
            </a:pPr>
            <a:r>
              <a:rPr lang="en-US" sz="2187" dirty="0" smtClean="0">
                <a:solidFill>
                  <a:srgbClr val="6EB9FC"/>
                </a:solidFill>
                <a:latin typeface="Lora" pitchFamily="34" charset="0"/>
                <a:ea typeface="Lora" pitchFamily="34" charset="-122"/>
                <a:cs typeface="Lora" pitchFamily="34" charset="-120"/>
              </a:rPr>
              <a:t>Natural Language Understanding (NLU)</a:t>
            </a:r>
          </a:p>
          <a:p>
            <a:pPr>
              <a:lnSpc>
                <a:spcPts val="2734"/>
              </a:lnSpc>
            </a:pPr>
            <a:endParaRPr lang="en-US" sz="2187" dirty="0"/>
          </a:p>
        </p:txBody>
      </p:sp>
      <p:sp>
        <p:nvSpPr>
          <p:cNvPr id="8" name="Text 6"/>
          <p:cNvSpPr/>
          <p:nvPr/>
        </p:nvSpPr>
        <p:spPr>
          <a:xfrm>
            <a:off x="5222929" y="1952787"/>
            <a:ext cx="7995766" cy="1007390"/>
          </a:xfrm>
          <a:prstGeom prst="rect">
            <a:avLst/>
          </a:prstGeom>
          <a:noFill/>
          <a:ln/>
        </p:spPr>
        <p:txBody>
          <a:bodyPr wrap="square" rtlCol="0" anchor="t"/>
          <a:lstStyle/>
          <a:p>
            <a:pPr>
              <a:lnSpc>
                <a:spcPts val="2799"/>
              </a:lnSpc>
            </a:pPr>
            <a:r>
              <a:rPr lang="en-US" sz="1750" dirty="0" smtClean="0">
                <a:solidFill>
                  <a:srgbClr val="D6E5EF"/>
                </a:solidFill>
                <a:latin typeface="Source Sans Pro" pitchFamily="34" charset="0"/>
                <a:ea typeface="Source Sans Pro" pitchFamily="34" charset="-122"/>
                <a:cs typeface="Source Sans Pro" pitchFamily="34" charset="-120"/>
              </a:rPr>
              <a:t>Watson Assistant uses advanced NLU capabilities to understand and interpret user input in natural language. It can analyze user queries, extract intents (what the user wants) and entities (specific details mentioned in the query), and determine the appropriate response.</a:t>
            </a:r>
            <a:endParaRPr lang="en-US" sz="1750" dirty="0" smtClean="0">
              <a:solidFill>
                <a:srgbClr val="D6E5EF"/>
              </a:solidFill>
              <a:latin typeface="Source Sans Pro" pitchFamily="34" charset="0"/>
              <a:ea typeface="Source Sans Pro" pitchFamily="34" charset="-122"/>
            </a:endParaRPr>
          </a:p>
          <a:p>
            <a:pPr marL="0" indent="0">
              <a:lnSpc>
                <a:spcPts val="2799"/>
              </a:lnSpc>
              <a:buNone/>
            </a:pPr>
            <a:endParaRPr lang="en-US" sz="1750" dirty="0"/>
          </a:p>
        </p:txBody>
      </p:sp>
      <p:sp>
        <p:nvSpPr>
          <p:cNvPr id="10" name="Text 8"/>
          <p:cNvSpPr/>
          <p:nvPr/>
        </p:nvSpPr>
        <p:spPr>
          <a:xfrm>
            <a:off x="4401519" y="3688598"/>
            <a:ext cx="821407" cy="495944"/>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1" name="Text 9"/>
          <p:cNvSpPr/>
          <p:nvPr/>
        </p:nvSpPr>
        <p:spPr>
          <a:xfrm>
            <a:off x="5222927" y="3688597"/>
            <a:ext cx="3921073" cy="495945"/>
          </a:xfrm>
          <a:prstGeom prst="rect">
            <a:avLst/>
          </a:prstGeom>
          <a:noFill/>
          <a:ln/>
        </p:spPr>
        <p:txBody>
          <a:bodyPr wrap="none" rtlCol="0" anchor="t"/>
          <a:lstStyle/>
          <a:p>
            <a:pPr>
              <a:lnSpc>
                <a:spcPts val="2734"/>
              </a:lnSpc>
            </a:pPr>
            <a:r>
              <a:rPr lang="en-US" sz="2187" dirty="0" smtClean="0">
                <a:solidFill>
                  <a:srgbClr val="6EB9FC"/>
                </a:solidFill>
                <a:latin typeface="Lora" pitchFamily="34" charset="0"/>
                <a:ea typeface="Lora" pitchFamily="34" charset="-122"/>
                <a:cs typeface="Lora" pitchFamily="34" charset="-120"/>
              </a:rPr>
              <a:t>Dialog Flow Management</a:t>
            </a:r>
            <a:endParaRPr lang="en-US" sz="2187" dirty="0"/>
          </a:p>
        </p:txBody>
      </p:sp>
      <p:sp>
        <p:nvSpPr>
          <p:cNvPr id="12" name="Text 10"/>
          <p:cNvSpPr/>
          <p:nvPr/>
        </p:nvSpPr>
        <p:spPr>
          <a:xfrm>
            <a:off x="5222928" y="4184543"/>
            <a:ext cx="8942523" cy="1937288"/>
          </a:xfrm>
          <a:prstGeom prst="rect">
            <a:avLst/>
          </a:prstGeom>
          <a:noFill/>
          <a:ln/>
        </p:spPr>
        <p:txBody>
          <a:bodyPr wrap="square" rtlCol="0" anchor="t"/>
          <a:lstStyle/>
          <a:p>
            <a:pPr>
              <a:lnSpc>
                <a:spcPts val="2799"/>
              </a:lnSpc>
            </a:pPr>
            <a:r>
              <a:rPr lang="en-US" sz="1750" dirty="0" smtClean="0">
                <a:solidFill>
                  <a:srgbClr val="D6E5EF"/>
                </a:solidFill>
                <a:latin typeface="Source Sans Pro" pitchFamily="34" charset="0"/>
                <a:ea typeface="Source Sans Pro" pitchFamily="34" charset="-122"/>
                <a:cs typeface="Source Sans Pro" pitchFamily="34" charset="-120"/>
              </a:rPr>
              <a:t>Watson Assistant allows developers to create conversational dialog flows using a graphical interface. Dialog flows define how the </a:t>
            </a:r>
            <a:r>
              <a:rPr lang="en-US" sz="1750" dirty="0" err="1" smtClean="0">
                <a:solidFill>
                  <a:srgbClr val="D6E5EF"/>
                </a:solidFill>
                <a:latin typeface="Source Sans Pro" pitchFamily="34" charset="0"/>
                <a:ea typeface="Source Sans Pro" pitchFamily="34" charset="-122"/>
                <a:cs typeface="Source Sans Pro" pitchFamily="34" charset="-120"/>
              </a:rPr>
              <a:t>chatbot</a:t>
            </a:r>
            <a:r>
              <a:rPr lang="en-US" sz="1750" dirty="0" smtClean="0">
                <a:solidFill>
                  <a:srgbClr val="D6E5EF"/>
                </a:solidFill>
                <a:latin typeface="Source Sans Pro" pitchFamily="34" charset="0"/>
                <a:ea typeface="Source Sans Pro" pitchFamily="34" charset="-122"/>
                <a:cs typeface="Source Sans Pro" pitchFamily="34" charset="-120"/>
              </a:rPr>
              <a:t> responds to user inputs based on predefined intents, entities, and context. Developers can design complex conversation paths with branching logic and context management to provide personalized and contextually relevant responses.</a:t>
            </a:r>
            <a:endParaRPr lang="en-US" sz="1750" dirty="0"/>
          </a:p>
        </p:txBody>
      </p:sp>
      <p:sp>
        <p:nvSpPr>
          <p:cNvPr id="14" name="Text 12"/>
          <p:cNvSpPr/>
          <p:nvPr/>
        </p:nvSpPr>
        <p:spPr>
          <a:xfrm>
            <a:off x="4401520" y="6431797"/>
            <a:ext cx="821406" cy="511444"/>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15" name="Text 13"/>
          <p:cNvSpPr/>
          <p:nvPr/>
        </p:nvSpPr>
        <p:spPr>
          <a:xfrm>
            <a:off x="5222929" y="6431797"/>
            <a:ext cx="2231755" cy="511444"/>
          </a:xfrm>
          <a:prstGeom prst="rect">
            <a:avLst/>
          </a:prstGeom>
          <a:noFill/>
          <a:ln/>
        </p:spPr>
        <p:txBody>
          <a:bodyPr wrap="none" rtlCol="0" anchor="t"/>
          <a:lstStyle/>
          <a:p>
            <a:pPr>
              <a:lnSpc>
                <a:spcPts val="2734"/>
              </a:lnSpc>
            </a:pPr>
            <a:r>
              <a:rPr lang="en-US" sz="2187" dirty="0" smtClean="0">
                <a:solidFill>
                  <a:srgbClr val="6EB9FC"/>
                </a:solidFill>
                <a:latin typeface="Lora" pitchFamily="34" charset="0"/>
                <a:ea typeface="Lora" pitchFamily="34" charset="-122"/>
                <a:cs typeface="Lora" pitchFamily="34" charset="-120"/>
              </a:rPr>
              <a:t>Integration with Backend Systems</a:t>
            </a:r>
            <a:endParaRPr lang="en-US" sz="2187" dirty="0"/>
          </a:p>
        </p:txBody>
      </p:sp>
      <p:sp>
        <p:nvSpPr>
          <p:cNvPr id="16" name="Text 14"/>
          <p:cNvSpPr/>
          <p:nvPr/>
        </p:nvSpPr>
        <p:spPr>
          <a:xfrm>
            <a:off x="5222928" y="6757261"/>
            <a:ext cx="8942523" cy="1146875"/>
          </a:xfrm>
          <a:prstGeom prst="rect">
            <a:avLst/>
          </a:prstGeom>
          <a:noFill/>
          <a:ln/>
        </p:spPr>
        <p:txBody>
          <a:bodyPr wrap="square" rtlCol="0" anchor="t"/>
          <a:lstStyle/>
          <a:p>
            <a:pPr>
              <a:lnSpc>
                <a:spcPts val="2799"/>
              </a:lnSpc>
            </a:pPr>
            <a:r>
              <a:rPr lang="en-US" sz="1750" dirty="0" smtClean="0">
                <a:solidFill>
                  <a:srgbClr val="D6E5EF"/>
                </a:solidFill>
                <a:latin typeface="Source Sans Pro" pitchFamily="34" charset="0"/>
                <a:ea typeface="Source Sans Pro" pitchFamily="34" charset="-122"/>
                <a:cs typeface="Source Sans Pro" pitchFamily="34" charset="-120"/>
              </a:rPr>
              <a:t>Watson Assistant can be integrated with backend systems and databases to retrieve and manipulate data dynamically during conversations. This enables </a:t>
            </a:r>
            <a:r>
              <a:rPr lang="en-US" sz="1750" dirty="0" err="1" smtClean="0">
                <a:solidFill>
                  <a:srgbClr val="D6E5EF"/>
                </a:solidFill>
                <a:latin typeface="Source Sans Pro" pitchFamily="34" charset="0"/>
                <a:ea typeface="Source Sans Pro" pitchFamily="34" charset="-122"/>
                <a:cs typeface="Source Sans Pro" pitchFamily="34" charset="-120"/>
              </a:rPr>
              <a:t>chatbots</a:t>
            </a:r>
            <a:r>
              <a:rPr lang="en-US" sz="1750" dirty="0" smtClean="0">
                <a:solidFill>
                  <a:srgbClr val="D6E5EF"/>
                </a:solidFill>
                <a:latin typeface="Source Sans Pro" pitchFamily="34" charset="0"/>
                <a:ea typeface="Source Sans Pro" pitchFamily="34" charset="-122"/>
                <a:cs typeface="Source Sans Pro" pitchFamily="34" charset="-120"/>
              </a:rPr>
              <a:t> to perform tasks such as querying product information, processing transactions, accessing customer records, and more.</a:t>
            </a:r>
            <a:endParaRPr lang="en-US" sz="1750" dirty="0"/>
          </a:p>
        </p:txBody>
      </p:sp>
      <p:pic>
        <p:nvPicPr>
          <p:cNvPr id="5122" name="Picture 2"/>
          <p:cNvPicPr>
            <a:picLocks noChangeAspect="1" noChangeArrowheads="1"/>
          </p:cNvPicPr>
          <p:nvPr/>
        </p:nvPicPr>
        <p:blipFill>
          <a:blip r:embed="rId3"/>
          <a:srcRect/>
          <a:stretch>
            <a:fillRect/>
          </a:stretch>
        </p:blipFill>
        <p:spPr bwMode="auto">
          <a:xfrm>
            <a:off x="402956" y="1225213"/>
            <a:ext cx="3998564" cy="7012935"/>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txBody>
          <a:bodyPr/>
          <a:lstStyle/>
          <a:p>
            <a:endParaRPr lang="en-US" dirty="0"/>
          </a:p>
        </p:txBody>
      </p:sp>
      <p:sp>
        <p:nvSpPr>
          <p:cNvPr id="4" name="Text 2"/>
          <p:cNvSpPr/>
          <p:nvPr/>
        </p:nvSpPr>
        <p:spPr>
          <a:xfrm>
            <a:off x="1859797" y="340963"/>
            <a:ext cx="11112284" cy="976393"/>
          </a:xfrm>
          <a:prstGeom prst="rect">
            <a:avLst/>
          </a:prstGeom>
          <a:noFill/>
          <a:ln/>
        </p:spPr>
        <p:txBody>
          <a:bodyPr wrap="none" rtlCol="0" anchor="t"/>
          <a:lstStyle/>
          <a:p>
            <a:pPr marL="0" indent="0">
              <a:lnSpc>
                <a:spcPts val="5468"/>
              </a:lnSpc>
              <a:buNone/>
            </a:pPr>
            <a:r>
              <a:rPr lang="en-US" sz="4374" dirty="0" smtClean="0">
                <a:solidFill>
                  <a:srgbClr val="6EB9FC"/>
                </a:solidFill>
                <a:latin typeface="Lora" pitchFamily="34" charset="0"/>
                <a:ea typeface="Lora" pitchFamily="34" charset="-122"/>
                <a:cs typeface="Lora" pitchFamily="34" charset="-120"/>
              </a:rPr>
              <a:t>		 Project Creator Details</a:t>
            </a:r>
            <a:endParaRPr lang="en-US" sz="4374" dirty="0"/>
          </a:p>
        </p:txBody>
      </p:sp>
      <p:sp>
        <p:nvSpPr>
          <p:cNvPr id="6" name="Text 3"/>
          <p:cNvSpPr/>
          <p:nvPr/>
        </p:nvSpPr>
        <p:spPr>
          <a:xfrm>
            <a:off x="2348389" y="4566166"/>
            <a:ext cx="2221944" cy="347186"/>
          </a:xfrm>
          <a:prstGeom prst="rect">
            <a:avLst/>
          </a:prstGeom>
          <a:noFill/>
          <a:ln/>
        </p:spPr>
        <p:txBody>
          <a:bodyPr wrap="none" rtlCol="0" anchor="t"/>
          <a:lstStyle/>
          <a:p>
            <a:pPr marL="0" indent="0" algn="l">
              <a:lnSpc>
                <a:spcPts val="2734"/>
              </a:lnSpc>
              <a:buNone/>
            </a:pPr>
            <a:endParaRPr lang="en-US" sz="2187" dirty="0"/>
          </a:p>
        </p:txBody>
      </p:sp>
      <p:sp>
        <p:nvSpPr>
          <p:cNvPr id="7" name="Text 4"/>
          <p:cNvSpPr/>
          <p:nvPr/>
        </p:nvSpPr>
        <p:spPr>
          <a:xfrm>
            <a:off x="2348389" y="5046583"/>
            <a:ext cx="2233374" cy="710803"/>
          </a:xfrm>
          <a:prstGeom prst="rect">
            <a:avLst/>
          </a:prstGeom>
          <a:noFill/>
          <a:ln/>
        </p:spPr>
        <p:txBody>
          <a:bodyPr wrap="square" rtlCol="0" anchor="t"/>
          <a:lstStyle/>
          <a:p>
            <a:pPr marL="0" indent="0" algn="l">
              <a:lnSpc>
                <a:spcPts val="2799"/>
              </a:lnSpc>
              <a:buNone/>
            </a:pPr>
            <a:endParaRPr lang="en-US" sz="1750" dirty="0"/>
          </a:p>
        </p:txBody>
      </p:sp>
      <p:sp>
        <p:nvSpPr>
          <p:cNvPr id="9" name="Text 5"/>
          <p:cNvSpPr/>
          <p:nvPr/>
        </p:nvSpPr>
        <p:spPr>
          <a:xfrm>
            <a:off x="4915019" y="4566166"/>
            <a:ext cx="2221944" cy="347186"/>
          </a:xfrm>
          <a:prstGeom prst="rect">
            <a:avLst/>
          </a:prstGeom>
          <a:noFill/>
          <a:ln/>
        </p:spPr>
        <p:txBody>
          <a:bodyPr wrap="none" rtlCol="0" anchor="t"/>
          <a:lstStyle/>
          <a:p>
            <a:pPr marL="0" indent="0" algn="l">
              <a:lnSpc>
                <a:spcPts val="2734"/>
              </a:lnSpc>
              <a:buNone/>
            </a:pPr>
            <a:endParaRPr lang="en-US" sz="2187" dirty="0"/>
          </a:p>
        </p:txBody>
      </p:sp>
      <p:sp>
        <p:nvSpPr>
          <p:cNvPr id="10" name="Text 6"/>
          <p:cNvSpPr/>
          <p:nvPr/>
        </p:nvSpPr>
        <p:spPr>
          <a:xfrm>
            <a:off x="4915019" y="5046583"/>
            <a:ext cx="2233493" cy="710803"/>
          </a:xfrm>
          <a:prstGeom prst="rect">
            <a:avLst/>
          </a:prstGeom>
          <a:noFill/>
          <a:ln/>
        </p:spPr>
        <p:txBody>
          <a:bodyPr wrap="square" rtlCol="0" anchor="t"/>
          <a:lstStyle/>
          <a:p>
            <a:pPr marL="0" indent="0" algn="l">
              <a:lnSpc>
                <a:spcPts val="2799"/>
              </a:lnSpc>
              <a:buNone/>
            </a:pPr>
            <a:endParaRPr lang="en-US" sz="1750" dirty="0"/>
          </a:p>
        </p:txBody>
      </p:sp>
      <p:sp>
        <p:nvSpPr>
          <p:cNvPr id="12" name="Text 7"/>
          <p:cNvSpPr/>
          <p:nvPr/>
        </p:nvSpPr>
        <p:spPr>
          <a:xfrm>
            <a:off x="7481768" y="4566166"/>
            <a:ext cx="2221944" cy="347186"/>
          </a:xfrm>
          <a:prstGeom prst="rect">
            <a:avLst/>
          </a:prstGeom>
          <a:noFill/>
          <a:ln/>
        </p:spPr>
        <p:txBody>
          <a:bodyPr wrap="none" rtlCol="0" anchor="t"/>
          <a:lstStyle/>
          <a:p>
            <a:pPr marL="0" indent="0" algn="l">
              <a:lnSpc>
                <a:spcPts val="2734"/>
              </a:lnSpc>
              <a:buNone/>
            </a:pPr>
            <a:endParaRPr lang="en-US" sz="2187" dirty="0"/>
          </a:p>
        </p:txBody>
      </p:sp>
      <p:sp>
        <p:nvSpPr>
          <p:cNvPr id="13" name="Text 8"/>
          <p:cNvSpPr/>
          <p:nvPr/>
        </p:nvSpPr>
        <p:spPr>
          <a:xfrm>
            <a:off x="7481768" y="5046583"/>
            <a:ext cx="2233374" cy="1066205"/>
          </a:xfrm>
          <a:prstGeom prst="rect">
            <a:avLst/>
          </a:prstGeom>
          <a:noFill/>
          <a:ln/>
        </p:spPr>
        <p:txBody>
          <a:bodyPr wrap="square" rtlCol="0" anchor="t"/>
          <a:lstStyle/>
          <a:p>
            <a:pPr marL="0" indent="0" algn="l">
              <a:lnSpc>
                <a:spcPts val="2799"/>
              </a:lnSpc>
              <a:buNone/>
            </a:pPr>
            <a:endParaRPr lang="en-US" sz="1750" dirty="0"/>
          </a:p>
        </p:txBody>
      </p:sp>
      <p:sp>
        <p:nvSpPr>
          <p:cNvPr id="15" name="Text 9"/>
          <p:cNvSpPr/>
          <p:nvPr/>
        </p:nvSpPr>
        <p:spPr>
          <a:xfrm>
            <a:off x="4293031" y="2049899"/>
            <a:ext cx="9221492" cy="677804"/>
          </a:xfrm>
          <a:prstGeom prst="rect">
            <a:avLst/>
          </a:prstGeom>
          <a:noFill/>
          <a:ln/>
        </p:spPr>
        <p:txBody>
          <a:bodyPr wrap="square" rtlCol="0" anchor="t"/>
          <a:lstStyle/>
          <a:p>
            <a:pPr marL="0" indent="0" algn="l">
              <a:lnSpc>
                <a:spcPts val="2734"/>
              </a:lnSpc>
              <a:buNone/>
            </a:pPr>
            <a:r>
              <a:rPr lang="en-US" sz="2800" dirty="0" smtClean="0">
                <a:solidFill>
                  <a:srgbClr val="6EB9FC"/>
                </a:solidFill>
                <a:latin typeface="Lora" pitchFamily="34" charset="0"/>
                <a:ea typeface="Lora" pitchFamily="34" charset="-122"/>
                <a:cs typeface="Lora" pitchFamily="34" charset="-120"/>
              </a:rPr>
              <a:t>Mr</a:t>
            </a:r>
            <a:r>
              <a:rPr lang="en-US" sz="2800" dirty="0">
                <a:solidFill>
                  <a:srgbClr val="6EB9FC"/>
                </a:solidFill>
                <a:latin typeface="Lora" pitchFamily="34" charset="0"/>
                <a:ea typeface="Lora" pitchFamily="34" charset="-122"/>
                <a:cs typeface="Lora" pitchFamily="34" charset="-120"/>
              </a:rPr>
              <a:t>. </a:t>
            </a:r>
            <a:r>
              <a:rPr lang="en-US" sz="2800" dirty="0" smtClean="0">
                <a:solidFill>
                  <a:srgbClr val="6EB9FC"/>
                </a:solidFill>
                <a:latin typeface="Lora" pitchFamily="34" charset="0"/>
                <a:ea typeface="Lora" pitchFamily="34" charset="-122"/>
                <a:cs typeface="Lora" pitchFamily="34" charset="-120"/>
              </a:rPr>
              <a:t>Deepak </a:t>
            </a:r>
            <a:r>
              <a:rPr lang="en-US" sz="2800" dirty="0" err="1" smtClean="0">
                <a:solidFill>
                  <a:srgbClr val="6EB9FC"/>
                </a:solidFill>
                <a:latin typeface="Lora" pitchFamily="34" charset="0"/>
                <a:ea typeface="Lora" pitchFamily="34" charset="-122"/>
                <a:cs typeface="Lora" pitchFamily="34" charset="-120"/>
              </a:rPr>
              <a:t>Gangwani</a:t>
            </a:r>
            <a:endParaRPr lang="en-US" sz="2800" dirty="0"/>
          </a:p>
        </p:txBody>
      </p:sp>
      <p:sp>
        <p:nvSpPr>
          <p:cNvPr id="16" name="Text 10"/>
          <p:cNvSpPr/>
          <p:nvPr/>
        </p:nvSpPr>
        <p:spPr>
          <a:xfrm>
            <a:off x="4293032" y="2727703"/>
            <a:ext cx="10089396" cy="4850968"/>
          </a:xfrm>
          <a:prstGeom prst="rect">
            <a:avLst/>
          </a:prstGeom>
          <a:noFill/>
          <a:ln/>
        </p:spPr>
        <p:txBody>
          <a:bodyPr wrap="square" rtlCol="0" anchor="t"/>
          <a:lstStyle/>
          <a:p>
            <a:pPr>
              <a:lnSpc>
                <a:spcPts val="2799"/>
              </a:lnSpc>
            </a:pPr>
            <a:endParaRPr lang="en-US" sz="2400" dirty="0" smtClean="0">
              <a:solidFill>
                <a:srgbClr val="D6E5EF"/>
              </a:solidFill>
              <a:latin typeface="Source Sans Pro" pitchFamily="34" charset="0"/>
              <a:ea typeface="Source Sans Pro" pitchFamily="34" charset="-122"/>
              <a:cs typeface="Source Sans Pro" pitchFamily="34" charset="-120"/>
            </a:endParaRPr>
          </a:p>
          <a:p>
            <a:pPr>
              <a:lnSpc>
                <a:spcPts val="2799"/>
              </a:lnSpc>
            </a:pPr>
            <a:r>
              <a:rPr lang="en-US" sz="2400" dirty="0" smtClean="0">
                <a:solidFill>
                  <a:srgbClr val="D6E5EF"/>
                </a:solidFill>
                <a:latin typeface="Source Sans Pro" pitchFamily="34" charset="0"/>
                <a:ea typeface="Source Sans Pro" pitchFamily="34" charset="-122"/>
                <a:cs typeface="Source Sans Pro" pitchFamily="34" charset="-120"/>
              </a:rPr>
              <a:t>Data Science Enthusiast | Python Developer | Continuous Learner</a:t>
            </a:r>
          </a:p>
          <a:p>
            <a:pPr>
              <a:lnSpc>
                <a:spcPts val="2799"/>
              </a:lnSpc>
            </a:pPr>
            <a:endParaRPr lang="en-US" sz="2400" dirty="0" smtClean="0">
              <a:solidFill>
                <a:srgbClr val="D6E5EF"/>
              </a:solidFill>
              <a:latin typeface="Source Sans Pro" pitchFamily="34" charset="0"/>
              <a:ea typeface="Source Sans Pro" pitchFamily="34" charset="-122"/>
              <a:cs typeface="Source Sans Pro" pitchFamily="34" charset="-120"/>
            </a:endParaRPr>
          </a:p>
          <a:p>
            <a:pPr>
              <a:lnSpc>
                <a:spcPts val="2799"/>
              </a:lnSpc>
            </a:pPr>
            <a:endParaRPr lang="en-US" sz="2400" dirty="0" smtClean="0">
              <a:solidFill>
                <a:srgbClr val="D6E5EF"/>
              </a:solidFill>
              <a:latin typeface="Source Sans Pro" pitchFamily="34" charset="0"/>
              <a:ea typeface="Source Sans Pro" pitchFamily="34" charset="-122"/>
            </a:endParaRPr>
          </a:p>
          <a:p>
            <a:pPr>
              <a:lnSpc>
                <a:spcPts val="2799"/>
              </a:lnSpc>
            </a:pPr>
            <a:endParaRPr lang="en-US" sz="2400" dirty="0" smtClean="0">
              <a:solidFill>
                <a:srgbClr val="D6E5EF"/>
              </a:solidFill>
              <a:latin typeface="Source Sans Pro" pitchFamily="34" charset="0"/>
              <a:ea typeface="Source Sans Pro" pitchFamily="34" charset="-122"/>
            </a:endParaRPr>
          </a:p>
          <a:p>
            <a:pPr>
              <a:lnSpc>
                <a:spcPts val="2799"/>
              </a:lnSpc>
            </a:pPr>
            <a:r>
              <a:rPr lang="en-US" sz="2400" dirty="0" smtClean="0">
                <a:solidFill>
                  <a:srgbClr val="FFFF00"/>
                </a:solidFill>
              </a:rPr>
              <a:t>👨You can check  my </a:t>
            </a:r>
            <a:r>
              <a:rPr lang="en-US" sz="2400" dirty="0" err="1" smtClean="0">
                <a:solidFill>
                  <a:srgbClr val="FFFF00"/>
                </a:solidFill>
              </a:rPr>
              <a:t>Github</a:t>
            </a:r>
            <a:r>
              <a:rPr lang="en-US" sz="2400" dirty="0" smtClean="0">
                <a:solidFill>
                  <a:srgbClr val="FFFF00"/>
                </a:solidFill>
              </a:rPr>
              <a:t> </a:t>
            </a:r>
            <a:r>
              <a:rPr lang="en-US" sz="2400" dirty="0" smtClean="0">
                <a:solidFill>
                  <a:srgbClr val="FFFF00"/>
                </a:solidFill>
              </a:rPr>
              <a:t>Repository:- https://github.com/Deepak-Gangwani</a:t>
            </a:r>
          </a:p>
          <a:p>
            <a:pPr>
              <a:lnSpc>
                <a:spcPts val="2799"/>
              </a:lnSpc>
            </a:pPr>
            <a:endParaRPr lang="en-US" sz="2400" dirty="0" smtClean="0">
              <a:solidFill>
                <a:srgbClr val="FFFF00"/>
              </a:solidFill>
            </a:endParaRPr>
          </a:p>
          <a:p>
            <a:pPr>
              <a:lnSpc>
                <a:spcPts val="2799"/>
              </a:lnSpc>
            </a:pPr>
            <a:endParaRPr lang="en-US" sz="2400" dirty="0" smtClean="0">
              <a:solidFill>
                <a:srgbClr val="FFFF00"/>
              </a:solidFill>
            </a:endParaRPr>
          </a:p>
          <a:p>
            <a:pPr>
              <a:lnSpc>
                <a:spcPts val="2799"/>
              </a:lnSpc>
            </a:pPr>
            <a:r>
              <a:rPr lang="en-US" sz="2400" dirty="0" smtClean="0">
                <a:solidFill>
                  <a:srgbClr val="FFFF00"/>
                </a:solidFill>
              </a:rPr>
              <a:t>🔗 You can connect with me :- https://www.linkedin.com/in/deepak-gangwani/</a:t>
            </a:r>
          </a:p>
          <a:p>
            <a:pPr>
              <a:lnSpc>
                <a:spcPts val="2799"/>
              </a:lnSpc>
            </a:pPr>
            <a:endParaRPr lang="en-US" sz="2400" dirty="0" smtClean="0">
              <a:solidFill>
                <a:srgbClr val="FFFF00"/>
              </a:solidFill>
            </a:endParaRPr>
          </a:p>
          <a:p>
            <a:pPr>
              <a:lnSpc>
                <a:spcPts val="2799"/>
              </a:lnSpc>
            </a:pPr>
            <a:endParaRPr lang="en-US" sz="2400" dirty="0" smtClean="0">
              <a:solidFill>
                <a:srgbClr val="FFFF00"/>
              </a:solidFill>
            </a:endParaRPr>
          </a:p>
          <a:p>
            <a:pPr>
              <a:lnSpc>
                <a:spcPts val="2799"/>
              </a:lnSpc>
            </a:pPr>
            <a:r>
              <a:rPr lang="en-US" sz="2400" dirty="0" smtClean="0">
                <a:solidFill>
                  <a:srgbClr val="FFFF00"/>
                </a:solidFill>
              </a:rPr>
              <a:t>📫 How to reach me:- deepakgangwani512@gmail.com</a:t>
            </a:r>
            <a:endParaRPr lang="en-US" sz="2400" dirty="0">
              <a:solidFill>
                <a:srgbClr val="FFFF00"/>
              </a:solidFill>
            </a:endParaRPr>
          </a:p>
        </p:txBody>
      </p:sp>
      <p:pic>
        <p:nvPicPr>
          <p:cNvPr id="1027" name="Picture 3" descr="C:\Users\Owner\Desktop\PDF of everything\form upload documents\my passport size image\picofme (2).png"/>
          <p:cNvPicPr>
            <a:picLocks noChangeAspect="1" noChangeArrowheads="1"/>
          </p:cNvPicPr>
          <p:nvPr/>
        </p:nvPicPr>
        <p:blipFill>
          <a:blip r:embed="rId3"/>
          <a:srcRect/>
          <a:stretch>
            <a:fillRect/>
          </a:stretch>
        </p:blipFill>
        <p:spPr bwMode="auto">
          <a:xfrm>
            <a:off x="325464" y="2386738"/>
            <a:ext cx="3704491" cy="3726049"/>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Text 2"/>
          <p:cNvSpPr/>
          <p:nvPr/>
        </p:nvSpPr>
        <p:spPr>
          <a:xfrm>
            <a:off x="4122549" y="697425"/>
            <a:ext cx="6640939" cy="3420234"/>
          </a:xfrm>
          <a:prstGeom prst="rect">
            <a:avLst/>
          </a:prstGeom>
          <a:noFill/>
          <a:ln/>
        </p:spPr>
        <p:txBody>
          <a:bodyPr wrap="none" rtlCol="0" anchor="t"/>
          <a:lstStyle/>
          <a:p>
            <a:pPr marL="0" indent="0">
              <a:lnSpc>
                <a:spcPts val="5468"/>
              </a:lnSpc>
              <a:buNone/>
            </a:pPr>
            <a:r>
              <a:rPr lang="en-US" sz="4374" dirty="0" smtClean="0">
                <a:solidFill>
                  <a:srgbClr val="6EB9FC"/>
                </a:solidFill>
                <a:latin typeface="Lora" pitchFamily="34" charset="0"/>
                <a:ea typeface="Lora" pitchFamily="34" charset="-122"/>
                <a:cs typeface="Lora" pitchFamily="34" charset="-120"/>
              </a:rPr>
              <a:t>Conclusion</a:t>
            </a:r>
            <a:endParaRPr lang="en-US" sz="4374" dirty="0"/>
          </a:p>
        </p:txBody>
      </p:sp>
      <p:sp>
        <p:nvSpPr>
          <p:cNvPr id="6" name="Text 3"/>
          <p:cNvSpPr/>
          <p:nvPr/>
        </p:nvSpPr>
        <p:spPr>
          <a:xfrm>
            <a:off x="945397" y="2526223"/>
            <a:ext cx="12414142" cy="4355023"/>
          </a:xfrm>
          <a:prstGeom prst="rect">
            <a:avLst/>
          </a:prstGeom>
          <a:noFill/>
          <a:ln/>
        </p:spPr>
        <p:txBody>
          <a:bodyPr wrap="none" rtlCol="0" anchor="t"/>
          <a:lstStyle/>
          <a:p>
            <a:pPr>
              <a:lnSpc>
                <a:spcPts val="2799"/>
              </a:lnSpc>
            </a:pPr>
            <a:r>
              <a:rPr lang="en-US" sz="2400" dirty="0" smtClean="0">
                <a:solidFill>
                  <a:srgbClr val="D6E5EF"/>
                </a:solidFill>
                <a:latin typeface="Source Sans Pro" pitchFamily="34" charset="0"/>
                <a:ea typeface="Source Sans Pro" pitchFamily="34" charset="-122"/>
                <a:cs typeface="Source Sans Pro" pitchFamily="34" charset="-120"/>
              </a:rPr>
              <a:t>For more information or to collaborate with us, contact us at the above page email id</a:t>
            </a:r>
          </a:p>
          <a:p>
            <a:pPr>
              <a:lnSpc>
                <a:spcPts val="2799"/>
              </a:lnSpc>
            </a:pPr>
            <a:r>
              <a:rPr lang="en-US" sz="2400" dirty="0" smtClean="0">
                <a:solidFill>
                  <a:srgbClr val="D6E5EF"/>
                </a:solidFill>
                <a:latin typeface="Source Sans Pro" pitchFamily="34" charset="0"/>
                <a:ea typeface="Source Sans Pro" pitchFamily="34" charset="-122"/>
                <a:cs typeface="Source Sans Pro" pitchFamily="34" charset="-120"/>
              </a:rPr>
              <a:t> In conclusion, the movie recommender system employing a content-based algorithm proves</a:t>
            </a:r>
          </a:p>
          <a:p>
            <a:pPr>
              <a:lnSpc>
                <a:spcPts val="2799"/>
              </a:lnSpc>
            </a:pPr>
            <a:r>
              <a:rPr lang="en-US" sz="2400" dirty="0" smtClean="0">
                <a:solidFill>
                  <a:srgbClr val="D6E5EF"/>
                </a:solidFill>
                <a:latin typeface="Source Sans Pro" pitchFamily="34" charset="0"/>
                <a:ea typeface="Source Sans Pro" pitchFamily="34" charset="-122"/>
                <a:cs typeface="Source Sans Pro" pitchFamily="34" charset="-120"/>
              </a:rPr>
              <a:t> to be a valuable and effective approach in enhancing user experience and satisfaction.</a:t>
            </a:r>
          </a:p>
          <a:p>
            <a:pPr>
              <a:lnSpc>
                <a:spcPts val="2799"/>
              </a:lnSpc>
            </a:pPr>
            <a:endParaRPr lang="en-US" sz="2400" dirty="0" smtClean="0">
              <a:solidFill>
                <a:srgbClr val="D6E5EF"/>
              </a:solidFill>
              <a:latin typeface="Source Sans Pro" pitchFamily="34" charset="0"/>
              <a:ea typeface="Source Sans Pro" pitchFamily="34" charset="-122"/>
              <a:cs typeface="Source Sans Pro" pitchFamily="34" charset="-120"/>
            </a:endParaRPr>
          </a:p>
          <a:p>
            <a:pPr>
              <a:lnSpc>
                <a:spcPts val="2799"/>
              </a:lnSpc>
            </a:pPr>
            <a:r>
              <a:rPr lang="en-US" sz="2400" dirty="0" smtClean="0">
                <a:solidFill>
                  <a:srgbClr val="D6E5EF"/>
                </a:solidFill>
                <a:latin typeface="Source Sans Pro" pitchFamily="34" charset="0"/>
                <a:ea typeface="Source Sans Pro" pitchFamily="34" charset="-122"/>
                <a:cs typeface="Source Sans Pro" pitchFamily="34" charset="-120"/>
              </a:rPr>
              <a:t> By analyzing the intrinsic features of movies and understanding user preferences </a:t>
            </a:r>
          </a:p>
          <a:p>
            <a:pPr>
              <a:lnSpc>
                <a:spcPts val="2799"/>
              </a:lnSpc>
            </a:pPr>
            <a:r>
              <a:rPr lang="en-US" sz="2400" dirty="0" smtClean="0">
                <a:solidFill>
                  <a:srgbClr val="D6E5EF"/>
                </a:solidFill>
                <a:latin typeface="Source Sans Pro" pitchFamily="34" charset="0"/>
                <a:ea typeface="Source Sans Pro" pitchFamily="34" charset="-122"/>
                <a:cs typeface="Source Sans Pro" pitchFamily="34" charset="-120"/>
              </a:rPr>
              <a:t>based on their past interactions, this system successfully tailors</a:t>
            </a:r>
          </a:p>
          <a:p>
            <a:pPr>
              <a:lnSpc>
                <a:spcPts val="2799"/>
              </a:lnSpc>
            </a:pPr>
            <a:r>
              <a:rPr lang="en-US" sz="2400" dirty="0" smtClean="0">
                <a:solidFill>
                  <a:srgbClr val="D6E5EF"/>
                </a:solidFill>
                <a:latin typeface="Source Sans Pro" pitchFamily="34" charset="0"/>
                <a:ea typeface="Source Sans Pro" pitchFamily="34" charset="-122"/>
                <a:cs typeface="Source Sans Pro" pitchFamily="34" charset="-120"/>
              </a:rPr>
              <a:t> recommendations to individual tastes. </a:t>
            </a:r>
          </a:p>
          <a:p>
            <a:pPr>
              <a:lnSpc>
                <a:spcPts val="2799"/>
              </a:lnSpc>
            </a:pPr>
            <a:endParaRPr lang="en-US" sz="2400" dirty="0" smtClean="0">
              <a:solidFill>
                <a:srgbClr val="D6E5EF"/>
              </a:solidFill>
              <a:latin typeface="Source Sans Pro" pitchFamily="34" charset="0"/>
              <a:ea typeface="Source Sans Pro" pitchFamily="34" charset="-122"/>
              <a:cs typeface="Source Sans Pro" pitchFamily="34" charset="-120"/>
            </a:endParaRPr>
          </a:p>
          <a:p>
            <a:pPr>
              <a:lnSpc>
                <a:spcPts val="2799"/>
              </a:lnSpc>
            </a:pPr>
            <a:r>
              <a:rPr lang="en-US" sz="2400" dirty="0" smtClean="0">
                <a:solidFill>
                  <a:srgbClr val="D6E5EF"/>
                </a:solidFill>
                <a:latin typeface="Source Sans Pro" pitchFamily="34" charset="0"/>
                <a:ea typeface="Source Sans Pro" pitchFamily="34" charset="-122"/>
                <a:cs typeface="Source Sans Pro" pitchFamily="34" charset="-120"/>
              </a:rPr>
              <a:t>The content-based algorithm excels in providing personalized suggestions, </a:t>
            </a:r>
          </a:p>
          <a:p>
            <a:pPr>
              <a:lnSpc>
                <a:spcPts val="2799"/>
              </a:lnSpc>
            </a:pPr>
            <a:r>
              <a:rPr lang="en-US" sz="2400" dirty="0" smtClean="0">
                <a:solidFill>
                  <a:srgbClr val="D6E5EF"/>
                </a:solidFill>
                <a:latin typeface="Source Sans Pro" pitchFamily="34" charset="0"/>
                <a:ea typeface="Source Sans Pro" pitchFamily="34" charset="-122"/>
                <a:cs typeface="Source Sans Pro" pitchFamily="34" charset="-120"/>
              </a:rPr>
              <a:t>mitigating the cold start problem, </a:t>
            </a:r>
          </a:p>
          <a:p>
            <a:pPr>
              <a:lnSpc>
                <a:spcPts val="2799"/>
              </a:lnSpc>
            </a:pPr>
            <a:r>
              <a:rPr lang="en-US" sz="2400" dirty="0" smtClean="0">
                <a:solidFill>
                  <a:srgbClr val="D6E5EF"/>
                </a:solidFill>
                <a:latin typeface="Source Sans Pro" pitchFamily="34" charset="0"/>
                <a:ea typeface="Source Sans Pro" pitchFamily="34" charset="-122"/>
                <a:cs typeface="Source Sans Pro" pitchFamily="34" charset="-120"/>
              </a:rPr>
              <a:t>and offering diverse and relevant movie options.</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5" name="Text 2"/>
          <p:cNvSpPr/>
          <p:nvPr/>
        </p:nvSpPr>
        <p:spPr>
          <a:xfrm>
            <a:off x="681926" y="743069"/>
            <a:ext cx="12928466" cy="1248966"/>
          </a:xfrm>
          <a:prstGeom prst="rect">
            <a:avLst/>
          </a:prstGeom>
          <a:noFill/>
          <a:ln/>
        </p:spPr>
        <p:txBody>
          <a:bodyPr wrap="square" rtlCol="0" anchor="t"/>
          <a:lstStyle/>
          <a:p>
            <a:pPr marL="0" indent="0">
              <a:lnSpc>
                <a:spcPts val="4917"/>
              </a:lnSpc>
              <a:buNone/>
            </a:pPr>
            <a:r>
              <a:rPr lang="en-US" sz="3933" dirty="0">
                <a:solidFill>
                  <a:srgbClr val="6EB9FC"/>
                </a:solidFill>
                <a:latin typeface="Lora" pitchFamily="34" charset="0"/>
                <a:ea typeface="Lora" pitchFamily="34" charset="-122"/>
                <a:cs typeface="Lora" pitchFamily="34" charset="-120"/>
              </a:rPr>
              <a:t>Exploring the Count Vectorizer and Cosine Similarity</a:t>
            </a:r>
            <a:endParaRPr lang="en-US" sz="3933" dirty="0"/>
          </a:p>
        </p:txBody>
      </p:sp>
      <p:sp>
        <p:nvSpPr>
          <p:cNvPr id="8" name="Shape 5"/>
          <p:cNvSpPr/>
          <p:nvPr/>
        </p:nvSpPr>
        <p:spPr>
          <a:xfrm>
            <a:off x="681926" y="1766808"/>
            <a:ext cx="288791" cy="464948"/>
          </a:xfrm>
          <a:prstGeom prst="roundRect">
            <a:avLst>
              <a:gd name="adj" fmla="val 13337"/>
            </a:avLst>
          </a:prstGeom>
          <a:solidFill>
            <a:srgbClr val="2F3343"/>
          </a:solidFill>
          <a:ln/>
        </p:spPr>
      </p:sp>
      <p:sp>
        <p:nvSpPr>
          <p:cNvPr id="9" name="Text 6"/>
          <p:cNvSpPr/>
          <p:nvPr/>
        </p:nvSpPr>
        <p:spPr>
          <a:xfrm>
            <a:off x="681926" y="1766807"/>
            <a:ext cx="288791" cy="680999"/>
          </a:xfrm>
          <a:prstGeom prst="rect">
            <a:avLst/>
          </a:prstGeom>
          <a:noFill/>
          <a:ln/>
        </p:spPr>
        <p:txBody>
          <a:bodyPr wrap="none" rtlCol="0" anchor="t"/>
          <a:lstStyle/>
          <a:p>
            <a:pPr marL="0" indent="0" algn="ctr">
              <a:lnSpc>
                <a:spcPts val="2950"/>
              </a:lnSpc>
              <a:buNone/>
            </a:pPr>
            <a:r>
              <a:rPr lang="en-US" sz="2360" dirty="0">
                <a:solidFill>
                  <a:srgbClr val="6EB9FC"/>
                </a:solidFill>
                <a:latin typeface="Lora" pitchFamily="34" charset="0"/>
                <a:ea typeface="Lora" pitchFamily="34" charset="-122"/>
                <a:cs typeface="Lora" pitchFamily="34" charset="-120"/>
              </a:rPr>
              <a:t>1</a:t>
            </a:r>
            <a:endParaRPr lang="en-US" sz="2360" dirty="0"/>
          </a:p>
        </p:txBody>
      </p:sp>
      <p:sp>
        <p:nvSpPr>
          <p:cNvPr id="10" name="Text 7"/>
          <p:cNvSpPr/>
          <p:nvPr/>
        </p:nvSpPr>
        <p:spPr>
          <a:xfrm>
            <a:off x="970717" y="1766807"/>
            <a:ext cx="7109579" cy="464949"/>
          </a:xfrm>
          <a:prstGeom prst="rect">
            <a:avLst/>
          </a:prstGeom>
          <a:noFill/>
          <a:ln/>
        </p:spPr>
        <p:txBody>
          <a:bodyPr wrap="none" rtlCol="0" anchor="t"/>
          <a:lstStyle/>
          <a:p>
            <a:pPr marL="0" indent="0" algn="l">
              <a:lnSpc>
                <a:spcPts val="2458"/>
              </a:lnSpc>
              <a:buNone/>
            </a:pPr>
            <a:r>
              <a:rPr lang="en-US" sz="1967" dirty="0">
                <a:solidFill>
                  <a:srgbClr val="6EB9FC"/>
                </a:solidFill>
                <a:latin typeface="Lora" pitchFamily="34" charset="0"/>
                <a:ea typeface="Lora" pitchFamily="34" charset="-122"/>
                <a:cs typeface="Lora" pitchFamily="34" charset="-120"/>
              </a:rPr>
              <a:t>Count Vectorizer</a:t>
            </a:r>
            <a:endParaRPr lang="en-US" sz="1967" dirty="0"/>
          </a:p>
        </p:txBody>
      </p:sp>
      <p:sp>
        <p:nvSpPr>
          <p:cNvPr id="11" name="Text 8"/>
          <p:cNvSpPr/>
          <p:nvPr/>
        </p:nvSpPr>
        <p:spPr>
          <a:xfrm>
            <a:off x="970717" y="2231757"/>
            <a:ext cx="12639675" cy="402955"/>
          </a:xfrm>
          <a:prstGeom prst="rect">
            <a:avLst/>
          </a:prstGeom>
          <a:noFill/>
          <a:ln/>
        </p:spPr>
        <p:txBody>
          <a:bodyPr wrap="square" rtlCol="0" anchor="t"/>
          <a:lstStyle/>
          <a:p>
            <a:pPr marL="0" indent="0" algn="l">
              <a:lnSpc>
                <a:spcPts val="2517"/>
              </a:lnSpc>
              <a:buNone/>
            </a:pPr>
            <a:r>
              <a:rPr lang="en-US" sz="1573" dirty="0">
                <a:solidFill>
                  <a:srgbClr val="D6E5EF"/>
                </a:solidFill>
                <a:latin typeface="Source Sans Pro" pitchFamily="34" charset="0"/>
                <a:ea typeface="Source Sans Pro" pitchFamily="34" charset="-122"/>
                <a:cs typeface="Source Sans Pro" pitchFamily="34" charset="-120"/>
              </a:rPr>
              <a:t>A tool used to transform textual data into a numerical representation that can be used to build a model.</a:t>
            </a:r>
            <a:endParaRPr lang="en-US" sz="1573" dirty="0"/>
          </a:p>
        </p:txBody>
      </p:sp>
      <p:sp>
        <p:nvSpPr>
          <p:cNvPr id="14" name="Text 11"/>
          <p:cNvSpPr/>
          <p:nvPr/>
        </p:nvSpPr>
        <p:spPr>
          <a:xfrm>
            <a:off x="4897219" y="4283393"/>
            <a:ext cx="160020" cy="374571"/>
          </a:xfrm>
          <a:prstGeom prst="rect">
            <a:avLst/>
          </a:prstGeom>
          <a:noFill/>
          <a:ln/>
        </p:spPr>
        <p:txBody>
          <a:bodyPr wrap="none" rtlCol="0" anchor="t"/>
          <a:lstStyle/>
          <a:p>
            <a:pPr marL="0" indent="0" algn="ctr">
              <a:lnSpc>
                <a:spcPts val="2950"/>
              </a:lnSpc>
              <a:buNone/>
            </a:pPr>
            <a:endParaRPr lang="en-US" sz="2360" dirty="0"/>
          </a:p>
        </p:txBody>
      </p:sp>
      <p:sp>
        <p:nvSpPr>
          <p:cNvPr id="15" name="Text 12"/>
          <p:cNvSpPr/>
          <p:nvPr/>
        </p:nvSpPr>
        <p:spPr>
          <a:xfrm>
            <a:off x="6076236" y="4289703"/>
            <a:ext cx="1998107" cy="312182"/>
          </a:xfrm>
          <a:prstGeom prst="rect">
            <a:avLst/>
          </a:prstGeom>
          <a:noFill/>
          <a:ln/>
        </p:spPr>
        <p:txBody>
          <a:bodyPr wrap="none" rtlCol="0" anchor="t"/>
          <a:lstStyle/>
          <a:p>
            <a:pPr marL="0" indent="0" algn="l">
              <a:lnSpc>
                <a:spcPts val="2458"/>
              </a:lnSpc>
              <a:buNone/>
            </a:pPr>
            <a:endParaRPr lang="en-US" sz="1967" dirty="0"/>
          </a:p>
        </p:txBody>
      </p:sp>
      <p:sp>
        <p:nvSpPr>
          <p:cNvPr id="16" name="Text 13"/>
          <p:cNvSpPr/>
          <p:nvPr/>
        </p:nvSpPr>
        <p:spPr>
          <a:xfrm>
            <a:off x="6076236" y="4721662"/>
            <a:ext cx="7534156" cy="639127"/>
          </a:xfrm>
          <a:prstGeom prst="rect">
            <a:avLst/>
          </a:prstGeom>
          <a:noFill/>
          <a:ln/>
        </p:spPr>
        <p:txBody>
          <a:bodyPr wrap="square" rtlCol="0" anchor="t"/>
          <a:lstStyle/>
          <a:p>
            <a:pPr marL="0" indent="0" algn="l">
              <a:lnSpc>
                <a:spcPts val="2517"/>
              </a:lnSpc>
              <a:buNone/>
            </a:pPr>
            <a:endParaRPr lang="en-US" sz="1573" dirty="0"/>
          </a:p>
        </p:txBody>
      </p:sp>
      <p:sp>
        <p:nvSpPr>
          <p:cNvPr id="19" name="Text 16"/>
          <p:cNvSpPr/>
          <p:nvPr/>
        </p:nvSpPr>
        <p:spPr>
          <a:xfrm>
            <a:off x="4893409" y="6081593"/>
            <a:ext cx="167640" cy="374571"/>
          </a:xfrm>
          <a:prstGeom prst="rect">
            <a:avLst/>
          </a:prstGeom>
          <a:noFill/>
          <a:ln/>
        </p:spPr>
        <p:txBody>
          <a:bodyPr wrap="none" rtlCol="0" anchor="t"/>
          <a:lstStyle/>
          <a:p>
            <a:pPr marL="0" indent="0" algn="ctr">
              <a:lnSpc>
                <a:spcPts val="2950"/>
              </a:lnSpc>
              <a:buNone/>
            </a:pPr>
            <a:endParaRPr lang="en-US" sz="2360" dirty="0"/>
          </a:p>
        </p:txBody>
      </p:sp>
      <p:sp>
        <p:nvSpPr>
          <p:cNvPr id="20" name="Text 17"/>
          <p:cNvSpPr/>
          <p:nvPr/>
        </p:nvSpPr>
        <p:spPr>
          <a:xfrm>
            <a:off x="6076236" y="6087904"/>
            <a:ext cx="1998107" cy="312182"/>
          </a:xfrm>
          <a:prstGeom prst="rect">
            <a:avLst/>
          </a:prstGeom>
          <a:noFill/>
          <a:ln/>
        </p:spPr>
        <p:txBody>
          <a:bodyPr wrap="none" rtlCol="0" anchor="t"/>
          <a:lstStyle/>
          <a:p>
            <a:pPr marL="0" indent="0" algn="l">
              <a:lnSpc>
                <a:spcPts val="2458"/>
              </a:lnSpc>
              <a:buNone/>
            </a:pPr>
            <a:endParaRPr lang="en-US" sz="1967" dirty="0"/>
          </a:p>
        </p:txBody>
      </p:sp>
      <p:sp>
        <p:nvSpPr>
          <p:cNvPr id="21" name="Text 18"/>
          <p:cNvSpPr/>
          <p:nvPr/>
        </p:nvSpPr>
        <p:spPr>
          <a:xfrm>
            <a:off x="6076236" y="6519863"/>
            <a:ext cx="7534156" cy="639127"/>
          </a:xfrm>
          <a:prstGeom prst="rect">
            <a:avLst/>
          </a:prstGeom>
          <a:noFill/>
          <a:ln/>
        </p:spPr>
        <p:txBody>
          <a:bodyPr wrap="square" rtlCol="0" anchor="t"/>
          <a:lstStyle/>
          <a:p>
            <a:pPr marL="0" indent="0" algn="l">
              <a:lnSpc>
                <a:spcPts val="2517"/>
              </a:lnSpc>
              <a:buNone/>
            </a:pPr>
            <a:endParaRPr lang="en-US" sz="1573" dirty="0"/>
          </a:p>
        </p:txBody>
      </p:sp>
      <p:pic>
        <p:nvPicPr>
          <p:cNvPr id="2050" name="Picture 2"/>
          <p:cNvPicPr>
            <a:picLocks noChangeAspect="1" noChangeArrowheads="1"/>
          </p:cNvPicPr>
          <p:nvPr/>
        </p:nvPicPr>
        <p:blipFill>
          <a:blip r:embed="rId3"/>
          <a:srcRect/>
          <a:stretch>
            <a:fillRect/>
          </a:stretch>
        </p:blipFill>
        <p:spPr bwMode="auto">
          <a:xfrm>
            <a:off x="970717" y="2913681"/>
            <a:ext cx="12639675" cy="4788256"/>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5" name="Text 2"/>
          <p:cNvSpPr/>
          <p:nvPr/>
        </p:nvSpPr>
        <p:spPr>
          <a:xfrm>
            <a:off x="681926" y="743069"/>
            <a:ext cx="12928466" cy="1248966"/>
          </a:xfrm>
          <a:prstGeom prst="rect">
            <a:avLst/>
          </a:prstGeom>
          <a:noFill/>
          <a:ln/>
        </p:spPr>
        <p:txBody>
          <a:bodyPr wrap="square" rtlCol="0" anchor="t"/>
          <a:lstStyle/>
          <a:p>
            <a:pPr marL="0" indent="0">
              <a:lnSpc>
                <a:spcPts val="4917"/>
              </a:lnSpc>
              <a:buNone/>
            </a:pPr>
            <a:r>
              <a:rPr lang="en-US" sz="3933" dirty="0">
                <a:solidFill>
                  <a:srgbClr val="6EB9FC"/>
                </a:solidFill>
                <a:latin typeface="Lora" pitchFamily="34" charset="0"/>
                <a:ea typeface="Lora" pitchFamily="34" charset="-122"/>
                <a:cs typeface="Lora" pitchFamily="34" charset="-120"/>
              </a:rPr>
              <a:t>Exploring the Count Vectorizer and Cosine Similarity</a:t>
            </a:r>
            <a:endParaRPr lang="en-US" sz="3933" dirty="0"/>
          </a:p>
        </p:txBody>
      </p:sp>
      <p:sp>
        <p:nvSpPr>
          <p:cNvPr id="8" name="Shape 5"/>
          <p:cNvSpPr/>
          <p:nvPr/>
        </p:nvSpPr>
        <p:spPr>
          <a:xfrm>
            <a:off x="681926" y="1766808"/>
            <a:ext cx="288791" cy="464948"/>
          </a:xfrm>
          <a:prstGeom prst="roundRect">
            <a:avLst>
              <a:gd name="adj" fmla="val 13337"/>
            </a:avLst>
          </a:prstGeom>
          <a:solidFill>
            <a:srgbClr val="2F3343"/>
          </a:solidFill>
          <a:ln/>
        </p:spPr>
      </p:sp>
      <p:sp>
        <p:nvSpPr>
          <p:cNvPr id="9" name="Text 6"/>
          <p:cNvSpPr/>
          <p:nvPr/>
        </p:nvSpPr>
        <p:spPr>
          <a:xfrm>
            <a:off x="681926" y="1766807"/>
            <a:ext cx="288791" cy="680999"/>
          </a:xfrm>
          <a:prstGeom prst="rect">
            <a:avLst/>
          </a:prstGeom>
          <a:noFill/>
          <a:ln/>
        </p:spPr>
        <p:txBody>
          <a:bodyPr wrap="none" rtlCol="0" anchor="t"/>
          <a:lstStyle/>
          <a:p>
            <a:pPr marL="0" indent="0" algn="ctr">
              <a:lnSpc>
                <a:spcPts val="2950"/>
              </a:lnSpc>
              <a:buNone/>
            </a:pPr>
            <a:r>
              <a:rPr lang="en-US" sz="2360" dirty="0">
                <a:solidFill>
                  <a:srgbClr val="6EB9FC"/>
                </a:solidFill>
                <a:latin typeface="Lora" pitchFamily="34" charset="0"/>
                <a:ea typeface="Lora" pitchFamily="34" charset="-122"/>
              </a:rPr>
              <a:t>2</a:t>
            </a:r>
            <a:endParaRPr lang="en-US" sz="2360" dirty="0"/>
          </a:p>
        </p:txBody>
      </p:sp>
      <p:sp>
        <p:nvSpPr>
          <p:cNvPr id="10" name="Text 7"/>
          <p:cNvSpPr/>
          <p:nvPr/>
        </p:nvSpPr>
        <p:spPr>
          <a:xfrm>
            <a:off x="970717" y="1766807"/>
            <a:ext cx="7109579" cy="464949"/>
          </a:xfrm>
          <a:prstGeom prst="rect">
            <a:avLst/>
          </a:prstGeom>
          <a:noFill/>
          <a:ln/>
        </p:spPr>
        <p:txBody>
          <a:bodyPr wrap="none" rtlCol="0" anchor="t"/>
          <a:lstStyle/>
          <a:p>
            <a:pPr>
              <a:lnSpc>
                <a:spcPts val="2458"/>
              </a:lnSpc>
            </a:pPr>
            <a:r>
              <a:rPr lang="en-US" sz="1967" dirty="0" smtClean="0">
                <a:solidFill>
                  <a:srgbClr val="6EB9FC"/>
                </a:solidFill>
                <a:latin typeface="Lora" pitchFamily="34" charset="0"/>
                <a:ea typeface="Lora" pitchFamily="34" charset="-122"/>
                <a:cs typeface="Lora" pitchFamily="34" charset="-120"/>
              </a:rPr>
              <a:t>Cosine Similarity</a:t>
            </a:r>
            <a:endParaRPr lang="en-US" sz="1967" dirty="0"/>
          </a:p>
        </p:txBody>
      </p:sp>
      <p:sp>
        <p:nvSpPr>
          <p:cNvPr id="11" name="Text 8"/>
          <p:cNvSpPr/>
          <p:nvPr/>
        </p:nvSpPr>
        <p:spPr>
          <a:xfrm>
            <a:off x="970717" y="2231757"/>
            <a:ext cx="12639675" cy="402955"/>
          </a:xfrm>
          <a:prstGeom prst="rect">
            <a:avLst/>
          </a:prstGeom>
          <a:noFill/>
          <a:ln/>
        </p:spPr>
        <p:txBody>
          <a:bodyPr wrap="square" rtlCol="0" anchor="t"/>
          <a:lstStyle/>
          <a:p>
            <a:pPr marL="0" indent="0" algn="l">
              <a:lnSpc>
                <a:spcPts val="2517"/>
              </a:lnSpc>
              <a:buNone/>
            </a:pPr>
            <a:r>
              <a:rPr lang="en-US" sz="1573" dirty="0">
                <a:solidFill>
                  <a:srgbClr val="D6E5EF"/>
                </a:solidFill>
                <a:latin typeface="Source Sans Pro" pitchFamily="34" charset="0"/>
                <a:ea typeface="Source Sans Pro" pitchFamily="34" charset="-122"/>
                <a:cs typeface="Source Sans Pro" pitchFamily="34" charset="-120"/>
              </a:rPr>
              <a:t>A tool used to transform textual data into a numerical representation that can be used to build a model.</a:t>
            </a:r>
            <a:endParaRPr lang="en-US" sz="1573" dirty="0"/>
          </a:p>
        </p:txBody>
      </p:sp>
      <p:sp>
        <p:nvSpPr>
          <p:cNvPr id="14" name="Text 11"/>
          <p:cNvSpPr/>
          <p:nvPr/>
        </p:nvSpPr>
        <p:spPr>
          <a:xfrm>
            <a:off x="4897219" y="4283393"/>
            <a:ext cx="160020" cy="374571"/>
          </a:xfrm>
          <a:prstGeom prst="rect">
            <a:avLst/>
          </a:prstGeom>
          <a:noFill/>
          <a:ln/>
        </p:spPr>
        <p:txBody>
          <a:bodyPr wrap="none" rtlCol="0" anchor="t"/>
          <a:lstStyle/>
          <a:p>
            <a:pPr marL="0" indent="0" algn="ctr">
              <a:lnSpc>
                <a:spcPts val="2950"/>
              </a:lnSpc>
              <a:buNone/>
            </a:pPr>
            <a:endParaRPr lang="en-US" sz="2360" dirty="0"/>
          </a:p>
        </p:txBody>
      </p:sp>
      <p:sp>
        <p:nvSpPr>
          <p:cNvPr id="15" name="Text 12"/>
          <p:cNvSpPr/>
          <p:nvPr/>
        </p:nvSpPr>
        <p:spPr>
          <a:xfrm>
            <a:off x="6076236" y="4289703"/>
            <a:ext cx="1998107" cy="312182"/>
          </a:xfrm>
          <a:prstGeom prst="rect">
            <a:avLst/>
          </a:prstGeom>
          <a:noFill/>
          <a:ln/>
        </p:spPr>
        <p:txBody>
          <a:bodyPr wrap="none" rtlCol="0" anchor="t"/>
          <a:lstStyle/>
          <a:p>
            <a:pPr marL="0" indent="0" algn="l">
              <a:lnSpc>
                <a:spcPts val="2458"/>
              </a:lnSpc>
              <a:buNone/>
            </a:pPr>
            <a:endParaRPr lang="en-US" sz="1967" dirty="0"/>
          </a:p>
        </p:txBody>
      </p:sp>
      <p:sp>
        <p:nvSpPr>
          <p:cNvPr id="16" name="Text 13"/>
          <p:cNvSpPr/>
          <p:nvPr/>
        </p:nvSpPr>
        <p:spPr>
          <a:xfrm>
            <a:off x="6076236" y="4721662"/>
            <a:ext cx="7534156" cy="639127"/>
          </a:xfrm>
          <a:prstGeom prst="rect">
            <a:avLst/>
          </a:prstGeom>
          <a:noFill/>
          <a:ln/>
        </p:spPr>
        <p:txBody>
          <a:bodyPr wrap="square" rtlCol="0" anchor="t"/>
          <a:lstStyle/>
          <a:p>
            <a:pPr marL="0" indent="0" algn="l">
              <a:lnSpc>
                <a:spcPts val="2517"/>
              </a:lnSpc>
              <a:buNone/>
            </a:pPr>
            <a:endParaRPr lang="en-US" sz="1573" dirty="0"/>
          </a:p>
        </p:txBody>
      </p:sp>
      <p:sp>
        <p:nvSpPr>
          <p:cNvPr id="19" name="Text 16"/>
          <p:cNvSpPr/>
          <p:nvPr/>
        </p:nvSpPr>
        <p:spPr>
          <a:xfrm>
            <a:off x="4893409" y="6081593"/>
            <a:ext cx="167640" cy="374571"/>
          </a:xfrm>
          <a:prstGeom prst="rect">
            <a:avLst/>
          </a:prstGeom>
          <a:noFill/>
          <a:ln/>
        </p:spPr>
        <p:txBody>
          <a:bodyPr wrap="none" rtlCol="0" anchor="t"/>
          <a:lstStyle/>
          <a:p>
            <a:pPr marL="0" indent="0" algn="ctr">
              <a:lnSpc>
                <a:spcPts val="2950"/>
              </a:lnSpc>
              <a:buNone/>
            </a:pPr>
            <a:endParaRPr lang="en-US" sz="2360" dirty="0"/>
          </a:p>
        </p:txBody>
      </p:sp>
      <p:sp>
        <p:nvSpPr>
          <p:cNvPr id="20" name="Text 17"/>
          <p:cNvSpPr/>
          <p:nvPr/>
        </p:nvSpPr>
        <p:spPr>
          <a:xfrm>
            <a:off x="6076236" y="6087904"/>
            <a:ext cx="1998107" cy="312182"/>
          </a:xfrm>
          <a:prstGeom prst="rect">
            <a:avLst/>
          </a:prstGeom>
          <a:noFill/>
          <a:ln/>
        </p:spPr>
        <p:txBody>
          <a:bodyPr wrap="none" rtlCol="0" anchor="t"/>
          <a:lstStyle/>
          <a:p>
            <a:pPr marL="0" indent="0" algn="l">
              <a:lnSpc>
                <a:spcPts val="2458"/>
              </a:lnSpc>
              <a:buNone/>
            </a:pPr>
            <a:endParaRPr lang="en-US" sz="1967" dirty="0"/>
          </a:p>
        </p:txBody>
      </p:sp>
      <p:sp>
        <p:nvSpPr>
          <p:cNvPr id="21" name="Text 18"/>
          <p:cNvSpPr/>
          <p:nvPr/>
        </p:nvSpPr>
        <p:spPr>
          <a:xfrm>
            <a:off x="6076236" y="6519863"/>
            <a:ext cx="7534156" cy="639127"/>
          </a:xfrm>
          <a:prstGeom prst="rect">
            <a:avLst/>
          </a:prstGeom>
          <a:noFill/>
          <a:ln/>
        </p:spPr>
        <p:txBody>
          <a:bodyPr wrap="square" rtlCol="0" anchor="t"/>
          <a:lstStyle/>
          <a:p>
            <a:pPr marL="0" indent="0" algn="l">
              <a:lnSpc>
                <a:spcPts val="2517"/>
              </a:lnSpc>
              <a:buNone/>
            </a:pPr>
            <a:endParaRPr lang="en-US" sz="1573" dirty="0"/>
          </a:p>
        </p:txBody>
      </p:sp>
      <p:pic>
        <p:nvPicPr>
          <p:cNvPr id="3074" name="Picture 2"/>
          <p:cNvPicPr>
            <a:picLocks noChangeAspect="1" noChangeArrowheads="1"/>
          </p:cNvPicPr>
          <p:nvPr/>
        </p:nvPicPr>
        <p:blipFill>
          <a:blip r:embed="rId3"/>
          <a:srcRect/>
          <a:stretch>
            <a:fillRect/>
          </a:stretch>
        </p:blipFill>
        <p:spPr bwMode="auto">
          <a:xfrm>
            <a:off x="681926" y="3208138"/>
            <a:ext cx="7857639" cy="4695997"/>
          </a:xfrm>
          <a:prstGeom prst="rect">
            <a:avLst/>
          </a:prstGeom>
          <a:noFill/>
          <a:ln w="9525">
            <a:noFill/>
            <a:miter lim="800000"/>
            <a:headEnd/>
            <a:tailEnd/>
          </a:ln>
          <a:effectLst/>
        </p:spPr>
      </p:pic>
      <p:pic>
        <p:nvPicPr>
          <p:cNvPr id="17" name="Picture 2"/>
          <p:cNvPicPr>
            <a:picLocks noChangeAspect="1" noChangeArrowheads="1"/>
          </p:cNvPicPr>
          <p:nvPr/>
        </p:nvPicPr>
        <p:blipFill>
          <a:blip r:embed="rId4"/>
          <a:srcRect/>
          <a:stretch>
            <a:fillRect/>
          </a:stretch>
        </p:blipFill>
        <p:spPr bwMode="auto">
          <a:xfrm>
            <a:off x="9128502" y="3208139"/>
            <a:ext cx="5114440" cy="4463522"/>
          </a:xfrm>
          <a:prstGeom prst="rect">
            <a:avLst/>
          </a:prstGeom>
          <a:noFill/>
          <a:ln w="9525">
            <a:noFill/>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5" name="Text 2"/>
          <p:cNvSpPr/>
          <p:nvPr/>
        </p:nvSpPr>
        <p:spPr>
          <a:xfrm>
            <a:off x="681926" y="743069"/>
            <a:ext cx="12928466" cy="1248966"/>
          </a:xfrm>
          <a:prstGeom prst="rect">
            <a:avLst/>
          </a:prstGeom>
          <a:noFill/>
          <a:ln/>
        </p:spPr>
        <p:txBody>
          <a:bodyPr wrap="square" rtlCol="0" anchor="t"/>
          <a:lstStyle/>
          <a:p>
            <a:pPr marL="0" indent="0">
              <a:lnSpc>
                <a:spcPts val="4917"/>
              </a:lnSpc>
              <a:buNone/>
            </a:pPr>
            <a:r>
              <a:rPr lang="en-US" sz="3933" dirty="0">
                <a:solidFill>
                  <a:srgbClr val="6EB9FC"/>
                </a:solidFill>
                <a:latin typeface="Lora" pitchFamily="34" charset="0"/>
                <a:ea typeface="Lora" pitchFamily="34" charset="-122"/>
                <a:cs typeface="Lora" pitchFamily="34" charset="-120"/>
              </a:rPr>
              <a:t>Exploring the Count Vectorizer and Cosine Similarity</a:t>
            </a:r>
            <a:endParaRPr lang="en-US" sz="3933" dirty="0"/>
          </a:p>
        </p:txBody>
      </p:sp>
      <p:sp>
        <p:nvSpPr>
          <p:cNvPr id="8" name="Shape 5"/>
          <p:cNvSpPr/>
          <p:nvPr/>
        </p:nvSpPr>
        <p:spPr>
          <a:xfrm>
            <a:off x="681926" y="1766808"/>
            <a:ext cx="288791" cy="464948"/>
          </a:xfrm>
          <a:prstGeom prst="roundRect">
            <a:avLst>
              <a:gd name="adj" fmla="val 13337"/>
            </a:avLst>
          </a:prstGeom>
          <a:solidFill>
            <a:srgbClr val="2F3343"/>
          </a:solidFill>
          <a:ln/>
        </p:spPr>
      </p:sp>
      <p:sp>
        <p:nvSpPr>
          <p:cNvPr id="9" name="Text 6"/>
          <p:cNvSpPr/>
          <p:nvPr/>
        </p:nvSpPr>
        <p:spPr>
          <a:xfrm>
            <a:off x="681926" y="1766807"/>
            <a:ext cx="288791" cy="680999"/>
          </a:xfrm>
          <a:prstGeom prst="rect">
            <a:avLst/>
          </a:prstGeom>
          <a:noFill/>
          <a:ln/>
        </p:spPr>
        <p:txBody>
          <a:bodyPr wrap="none" rtlCol="0" anchor="t"/>
          <a:lstStyle/>
          <a:p>
            <a:pPr marL="0" indent="0" algn="ctr">
              <a:lnSpc>
                <a:spcPts val="2950"/>
              </a:lnSpc>
              <a:buNone/>
            </a:pPr>
            <a:r>
              <a:rPr lang="en-US" sz="2360" dirty="0">
                <a:solidFill>
                  <a:srgbClr val="6EB9FC"/>
                </a:solidFill>
                <a:latin typeface="Lora" pitchFamily="34" charset="0"/>
                <a:ea typeface="Lora" pitchFamily="34" charset="-122"/>
              </a:rPr>
              <a:t>3</a:t>
            </a:r>
            <a:endParaRPr lang="en-US" sz="2360" dirty="0"/>
          </a:p>
        </p:txBody>
      </p:sp>
      <p:sp>
        <p:nvSpPr>
          <p:cNvPr id="10" name="Text 7"/>
          <p:cNvSpPr/>
          <p:nvPr/>
        </p:nvSpPr>
        <p:spPr>
          <a:xfrm>
            <a:off x="970717" y="1766807"/>
            <a:ext cx="7109579" cy="464949"/>
          </a:xfrm>
          <a:prstGeom prst="rect">
            <a:avLst/>
          </a:prstGeom>
          <a:noFill/>
          <a:ln/>
        </p:spPr>
        <p:txBody>
          <a:bodyPr wrap="none" rtlCol="0" anchor="t"/>
          <a:lstStyle/>
          <a:p>
            <a:pPr>
              <a:lnSpc>
                <a:spcPts val="2458"/>
              </a:lnSpc>
            </a:pPr>
            <a:r>
              <a:rPr lang="en-US" sz="1967" dirty="0" smtClean="0">
                <a:solidFill>
                  <a:srgbClr val="6EB9FC"/>
                </a:solidFill>
                <a:latin typeface="Lora" pitchFamily="34" charset="0"/>
                <a:ea typeface="Lora" pitchFamily="34" charset="-122"/>
                <a:cs typeface="Lora" pitchFamily="34" charset="-120"/>
              </a:rPr>
              <a:t>Algorithm</a:t>
            </a:r>
            <a:endParaRPr lang="en-US" sz="1967" dirty="0"/>
          </a:p>
        </p:txBody>
      </p:sp>
      <p:sp>
        <p:nvSpPr>
          <p:cNvPr id="11" name="Text 8"/>
          <p:cNvSpPr/>
          <p:nvPr/>
        </p:nvSpPr>
        <p:spPr>
          <a:xfrm>
            <a:off x="970717" y="2231757"/>
            <a:ext cx="12639675" cy="402955"/>
          </a:xfrm>
          <a:prstGeom prst="rect">
            <a:avLst/>
          </a:prstGeom>
          <a:noFill/>
          <a:ln/>
        </p:spPr>
        <p:txBody>
          <a:bodyPr wrap="square" rtlCol="0" anchor="t"/>
          <a:lstStyle/>
          <a:p>
            <a:pPr>
              <a:lnSpc>
                <a:spcPts val="2517"/>
              </a:lnSpc>
            </a:pPr>
            <a:r>
              <a:rPr lang="en-US" sz="1573" dirty="0" smtClean="0">
                <a:solidFill>
                  <a:srgbClr val="D6E5EF"/>
                </a:solidFill>
                <a:latin typeface="Source Sans Pro" pitchFamily="34" charset="0"/>
                <a:ea typeface="Source Sans Pro" pitchFamily="34" charset="-122"/>
                <a:cs typeface="Source Sans Pro" pitchFamily="34" charset="-120"/>
              </a:rPr>
              <a:t>Our content-based filtering approach enables the recommender system to suggest movies based on similarities between their attributes and those of already-watched movies.</a:t>
            </a:r>
            <a:endParaRPr lang="en-US" sz="1573" dirty="0" smtClean="0"/>
          </a:p>
          <a:p>
            <a:pPr marL="0" indent="0" algn="l">
              <a:lnSpc>
                <a:spcPts val="2517"/>
              </a:lnSpc>
              <a:buNone/>
            </a:pPr>
            <a:endParaRPr lang="en-US" sz="1573" dirty="0"/>
          </a:p>
        </p:txBody>
      </p:sp>
      <p:sp>
        <p:nvSpPr>
          <p:cNvPr id="14" name="Text 11"/>
          <p:cNvSpPr/>
          <p:nvPr/>
        </p:nvSpPr>
        <p:spPr>
          <a:xfrm>
            <a:off x="4897219" y="4283393"/>
            <a:ext cx="160020" cy="374571"/>
          </a:xfrm>
          <a:prstGeom prst="rect">
            <a:avLst/>
          </a:prstGeom>
          <a:noFill/>
          <a:ln/>
        </p:spPr>
        <p:txBody>
          <a:bodyPr wrap="none" rtlCol="0" anchor="t"/>
          <a:lstStyle/>
          <a:p>
            <a:pPr marL="0" indent="0" algn="ctr">
              <a:lnSpc>
                <a:spcPts val="2950"/>
              </a:lnSpc>
              <a:buNone/>
            </a:pPr>
            <a:endParaRPr lang="en-US" sz="2360" dirty="0"/>
          </a:p>
        </p:txBody>
      </p:sp>
      <p:sp>
        <p:nvSpPr>
          <p:cNvPr id="15" name="Text 12"/>
          <p:cNvSpPr/>
          <p:nvPr/>
        </p:nvSpPr>
        <p:spPr>
          <a:xfrm>
            <a:off x="6076236" y="4289703"/>
            <a:ext cx="1998107" cy="312182"/>
          </a:xfrm>
          <a:prstGeom prst="rect">
            <a:avLst/>
          </a:prstGeom>
          <a:noFill/>
          <a:ln/>
        </p:spPr>
        <p:txBody>
          <a:bodyPr wrap="none" rtlCol="0" anchor="t"/>
          <a:lstStyle/>
          <a:p>
            <a:pPr marL="0" indent="0" algn="l">
              <a:lnSpc>
                <a:spcPts val="2458"/>
              </a:lnSpc>
              <a:buNone/>
            </a:pPr>
            <a:endParaRPr lang="en-US" sz="1967" dirty="0"/>
          </a:p>
        </p:txBody>
      </p:sp>
      <p:sp>
        <p:nvSpPr>
          <p:cNvPr id="16" name="Text 13"/>
          <p:cNvSpPr/>
          <p:nvPr/>
        </p:nvSpPr>
        <p:spPr>
          <a:xfrm>
            <a:off x="6076236" y="4721662"/>
            <a:ext cx="7534156" cy="639127"/>
          </a:xfrm>
          <a:prstGeom prst="rect">
            <a:avLst/>
          </a:prstGeom>
          <a:noFill/>
          <a:ln/>
        </p:spPr>
        <p:txBody>
          <a:bodyPr wrap="square" rtlCol="0" anchor="t"/>
          <a:lstStyle/>
          <a:p>
            <a:pPr marL="0" indent="0" algn="l">
              <a:lnSpc>
                <a:spcPts val="2517"/>
              </a:lnSpc>
              <a:buNone/>
            </a:pPr>
            <a:endParaRPr lang="en-US" sz="1573" dirty="0"/>
          </a:p>
        </p:txBody>
      </p:sp>
      <p:sp>
        <p:nvSpPr>
          <p:cNvPr id="19" name="Text 16"/>
          <p:cNvSpPr/>
          <p:nvPr/>
        </p:nvSpPr>
        <p:spPr>
          <a:xfrm>
            <a:off x="4893409" y="6081593"/>
            <a:ext cx="167640" cy="374571"/>
          </a:xfrm>
          <a:prstGeom prst="rect">
            <a:avLst/>
          </a:prstGeom>
          <a:noFill/>
          <a:ln/>
        </p:spPr>
        <p:txBody>
          <a:bodyPr wrap="none" rtlCol="0" anchor="t"/>
          <a:lstStyle/>
          <a:p>
            <a:pPr marL="0" indent="0" algn="ctr">
              <a:lnSpc>
                <a:spcPts val="2950"/>
              </a:lnSpc>
              <a:buNone/>
            </a:pPr>
            <a:endParaRPr lang="en-US" sz="2360" dirty="0"/>
          </a:p>
        </p:txBody>
      </p:sp>
      <p:sp>
        <p:nvSpPr>
          <p:cNvPr id="20" name="Text 17"/>
          <p:cNvSpPr/>
          <p:nvPr/>
        </p:nvSpPr>
        <p:spPr>
          <a:xfrm>
            <a:off x="6076236" y="6087904"/>
            <a:ext cx="1998107" cy="312182"/>
          </a:xfrm>
          <a:prstGeom prst="rect">
            <a:avLst/>
          </a:prstGeom>
          <a:noFill/>
          <a:ln/>
        </p:spPr>
        <p:txBody>
          <a:bodyPr wrap="none" rtlCol="0" anchor="t"/>
          <a:lstStyle/>
          <a:p>
            <a:pPr marL="0" indent="0" algn="l">
              <a:lnSpc>
                <a:spcPts val="2458"/>
              </a:lnSpc>
              <a:buNone/>
            </a:pPr>
            <a:endParaRPr lang="en-US" sz="1967" dirty="0"/>
          </a:p>
        </p:txBody>
      </p:sp>
      <p:sp>
        <p:nvSpPr>
          <p:cNvPr id="21" name="Text 18"/>
          <p:cNvSpPr/>
          <p:nvPr/>
        </p:nvSpPr>
        <p:spPr>
          <a:xfrm>
            <a:off x="6076236" y="6519863"/>
            <a:ext cx="7534156" cy="639127"/>
          </a:xfrm>
          <a:prstGeom prst="rect">
            <a:avLst/>
          </a:prstGeom>
          <a:noFill/>
          <a:ln/>
        </p:spPr>
        <p:txBody>
          <a:bodyPr wrap="square" rtlCol="0" anchor="t"/>
          <a:lstStyle/>
          <a:p>
            <a:pPr marL="0" indent="0" algn="l">
              <a:lnSpc>
                <a:spcPts val="2517"/>
              </a:lnSpc>
              <a:buNone/>
            </a:pPr>
            <a:endParaRPr lang="en-US" sz="1573" dirty="0"/>
          </a:p>
        </p:txBody>
      </p:sp>
      <p:pic>
        <p:nvPicPr>
          <p:cNvPr id="4099" name="Picture 3"/>
          <p:cNvPicPr>
            <a:picLocks noChangeAspect="1" noChangeArrowheads="1"/>
          </p:cNvPicPr>
          <p:nvPr/>
        </p:nvPicPr>
        <p:blipFill>
          <a:blip r:embed="rId3"/>
          <a:srcRect/>
          <a:stretch>
            <a:fillRect/>
          </a:stretch>
        </p:blipFill>
        <p:spPr bwMode="auto">
          <a:xfrm>
            <a:off x="681927" y="3767057"/>
            <a:ext cx="13282046" cy="4244340"/>
          </a:xfrm>
          <a:prstGeom prst="rect">
            <a:avLst/>
          </a:prstGeom>
          <a:noFill/>
          <a:ln w="9525">
            <a:noFill/>
            <a:miter lim="800000"/>
            <a:headEnd/>
            <a:tailEnd/>
          </a:ln>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5" name="Text 2"/>
          <p:cNvSpPr/>
          <p:nvPr/>
        </p:nvSpPr>
        <p:spPr>
          <a:xfrm>
            <a:off x="387458" y="1"/>
            <a:ext cx="8667721" cy="1038385"/>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Technology Stack</a:t>
            </a:r>
            <a:endParaRPr lang="en-US" sz="4374" dirty="0"/>
          </a:p>
        </p:txBody>
      </p:sp>
      <p:sp>
        <p:nvSpPr>
          <p:cNvPr id="6" name="Shape 3"/>
          <p:cNvSpPr/>
          <p:nvPr/>
        </p:nvSpPr>
        <p:spPr>
          <a:xfrm>
            <a:off x="387459" y="1038387"/>
            <a:ext cx="6547455" cy="1843522"/>
          </a:xfrm>
          <a:prstGeom prst="roundRect">
            <a:avLst>
              <a:gd name="adj" fmla="val 3348"/>
            </a:avLst>
          </a:prstGeom>
          <a:solidFill>
            <a:srgbClr val="2F3343"/>
          </a:solidFill>
          <a:ln/>
        </p:spPr>
      </p:sp>
      <p:sp>
        <p:nvSpPr>
          <p:cNvPr id="7" name="Text 4"/>
          <p:cNvSpPr/>
          <p:nvPr/>
        </p:nvSpPr>
        <p:spPr>
          <a:xfrm>
            <a:off x="604434" y="1239864"/>
            <a:ext cx="7087956" cy="557939"/>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Frontend Technologies</a:t>
            </a:r>
            <a:endParaRPr lang="en-US" sz="2187" dirty="0"/>
          </a:p>
        </p:txBody>
      </p:sp>
      <p:sp>
        <p:nvSpPr>
          <p:cNvPr id="8" name="Text 5"/>
          <p:cNvSpPr/>
          <p:nvPr/>
        </p:nvSpPr>
        <p:spPr>
          <a:xfrm>
            <a:off x="387459" y="1797804"/>
            <a:ext cx="6307809" cy="1084104"/>
          </a:xfrm>
          <a:prstGeom prst="rect">
            <a:avLst/>
          </a:prstGeom>
          <a:noFill/>
          <a:ln/>
        </p:spPr>
        <p:txBody>
          <a:bodyPr wrap="square" rtlCol="0" anchor="t"/>
          <a:lstStyle/>
          <a:p>
            <a:pPr marL="0" indent="0">
              <a:lnSpc>
                <a:spcPts val="2799"/>
              </a:lnSpc>
              <a:buNone/>
            </a:pPr>
            <a:r>
              <a:rPr lang="en-US" sz="1750" dirty="0" smtClean="0">
                <a:solidFill>
                  <a:srgbClr val="D6E5EF"/>
                </a:solidFill>
                <a:latin typeface="Source Sans Pro" pitchFamily="34" charset="0"/>
                <a:ea typeface="Source Sans Pro" pitchFamily="34" charset="-122"/>
                <a:cs typeface="Source Sans Pro" pitchFamily="34" charset="-120"/>
              </a:rPr>
              <a:t>We </a:t>
            </a:r>
            <a:r>
              <a:rPr lang="en-US" sz="1750" dirty="0">
                <a:solidFill>
                  <a:srgbClr val="D6E5EF"/>
                </a:solidFill>
                <a:latin typeface="Source Sans Pro" pitchFamily="34" charset="0"/>
                <a:ea typeface="Source Sans Pro" pitchFamily="34" charset="-122"/>
                <a:cs typeface="Source Sans Pro" pitchFamily="34" charset="-120"/>
              </a:rPr>
              <a:t>used HTML, CSS, JS</a:t>
            </a:r>
            <a:r>
              <a:rPr lang="en-US" sz="1750" dirty="0" smtClean="0">
                <a:solidFill>
                  <a:srgbClr val="D6E5EF"/>
                </a:solidFill>
                <a:latin typeface="Source Sans Pro" pitchFamily="34" charset="0"/>
                <a:ea typeface="Source Sans Pro" pitchFamily="34" charset="-122"/>
                <a:cs typeface="Source Sans Pro" pitchFamily="34" charset="-120"/>
              </a:rPr>
              <a:t>, </a:t>
            </a:r>
            <a:r>
              <a:rPr lang="en-US" sz="1750" dirty="0" err="1" smtClean="0">
                <a:solidFill>
                  <a:srgbClr val="D6E5EF"/>
                </a:solidFill>
                <a:latin typeface="Source Sans Pro" pitchFamily="34" charset="0"/>
                <a:ea typeface="Source Sans Pro" pitchFamily="34" charset="-122"/>
                <a:cs typeface="Source Sans Pro" pitchFamily="34" charset="-120"/>
              </a:rPr>
              <a:t>jQuery</a:t>
            </a:r>
            <a:r>
              <a:rPr lang="en-US" sz="1750" dirty="0" smtClean="0">
                <a:solidFill>
                  <a:srgbClr val="D6E5EF"/>
                </a:solidFill>
                <a:latin typeface="Source Sans Pro" pitchFamily="34" charset="0"/>
                <a:ea typeface="Source Sans Pro" pitchFamily="34" charset="-122"/>
                <a:cs typeface="Source Sans Pro" pitchFamily="34" charset="-120"/>
              </a:rPr>
              <a:t>, Bootstrap </a:t>
            </a:r>
            <a:r>
              <a:rPr lang="en-US" sz="1750" dirty="0">
                <a:solidFill>
                  <a:srgbClr val="D6E5EF"/>
                </a:solidFill>
                <a:latin typeface="Source Sans Pro" pitchFamily="34" charset="0"/>
                <a:ea typeface="Source Sans Pro" pitchFamily="34" charset="-122"/>
                <a:cs typeface="Source Sans Pro" pitchFamily="34" charset="-120"/>
              </a:rPr>
              <a:t>and a favicon to build our user-friendly interface.</a:t>
            </a:r>
            <a:endParaRPr lang="en-US" sz="1750" dirty="0"/>
          </a:p>
        </p:txBody>
      </p:sp>
      <p:sp>
        <p:nvSpPr>
          <p:cNvPr id="9" name="Shape 6"/>
          <p:cNvSpPr/>
          <p:nvPr/>
        </p:nvSpPr>
        <p:spPr>
          <a:xfrm>
            <a:off x="7692390" y="1038387"/>
            <a:ext cx="6535053" cy="1843521"/>
          </a:xfrm>
          <a:prstGeom prst="roundRect">
            <a:avLst>
              <a:gd name="adj" fmla="val 3348"/>
            </a:avLst>
          </a:prstGeom>
          <a:solidFill>
            <a:srgbClr val="2F3343"/>
          </a:solidFill>
          <a:ln/>
        </p:spPr>
      </p:sp>
      <p:sp>
        <p:nvSpPr>
          <p:cNvPr id="10" name="Text 7"/>
          <p:cNvSpPr/>
          <p:nvPr/>
        </p:nvSpPr>
        <p:spPr>
          <a:xfrm>
            <a:off x="7888637" y="1239864"/>
            <a:ext cx="4476599" cy="557940"/>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Backend Technologies</a:t>
            </a:r>
            <a:endParaRPr lang="en-US" sz="2187" dirty="0"/>
          </a:p>
        </p:txBody>
      </p:sp>
      <p:sp>
        <p:nvSpPr>
          <p:cNvPr id="11" name="Text 8"/>
          <p:cNvSpPr/>
          <p:nvPr/>
        </p:nvSpPr>
        <p:spPr>
          <a:xfrm>
            <a:off x="7888638" y="1797803"/>
            <a:ext cx="5686392" cy="1084106"/>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We </a:t>
            </a:r>
            <a:r>
              <a:rPr lang="en-US" sz="1750" dirty="0" smtClean="0">
                <a:solidFill>
                  <a:srgbClr val="D6E5EF"/>
                </a:solidFill>
                <a:latin typeface="Source Sans Pro" pitchFamily="34" charset="0"/>
                <a:ea typeface="Source Sans Pro" pitchFamily="34" charset="-122"/>
                <a:cs typeface="Source Sans Pro" pitchFamily="34" charset="-120"/>
              </a:rPr>
              <a:t>employed </a:t>
            </a:r>
            <a:r>
              <a:rPr lang="en-US" sz="1750" dirty="0" err="1" smtClean="0">
                <a:solidFill>
                  <a:srgbClr val="D6E5EF"/>
                </a:solidFill>
                <a:latin typeface="Source Sans Pro" pitchFamily="34" charset="0"/>
                <a:ea typeface="Source Sans Pro" pitchFamily="34" charset="-122"/>
                <a:cs typeface="Source Sans Pro" pitchFamily="34" charset="-120"/>
              </a:rPr>
              <a:t>MySql</a:t>
            </a:r>
            <a:r>
              <a:rPr lang="en-US" sz="1750" dirty="0" smtClean="0">
                <a:solidFill>
                  <a:srgbClr val="D6E5EF"/>
                </a:solidFill>
                <a:latin typeface="Source Sans Pro" pitchFamily="34" charset="0"/>
                <a:ea typeface="Source Sans Pro" pitchFamily="34" charset="-122"/>
                <a:cs typeface="Source Sans Pro" pitchFamily="34" charset="-120"/>
              </a:rPr>
              <a:t> and </a:t>
            </a:r>
            <a:r>
              <a:rPr lang="en-US" sz="1750" dirty="0">
                <a:solidFill>
                  <a:srgbClr val="D6E5EF"/>
                </a:solidFill>
                <a:latin typeface="Source Sans Pro" pitchFamily="34" charset="0"/>
                <a:ea typeface="Source Sans Pro" pitchFamily="34" charset="-122"/>
                <a:cs typeface="Source Sans Pro" pitchFamily="34" charset="-120"/>
              </a:rPr>
              <a:t>Python with the Django framework to build the backend logic of our </a:t>
            </a:r>
            <a:r>
              <a:rPr lang="en-US" sz="1750" dirty="0" smtClean="0">
                <a:solidFill>
                  <a:srgbClr val="D6E5EF"/>
                </a:solidFill>
                <a:latin typeface="Source Sans Pro" pitchFamily="34" charset="0"/>
                <a:ea typeface="Source Sans Pro" pitchFamily="34" charset="-122"/>
                <a:cs typeface="Source Sans Pro" pitchFamily="34" charset="-120"/>
              </a:rPr>
              <a:t>system and admin panel.</a:t>
            </a:r>
            <a:endParaRPr lang="en-US" sz="1750" dirty="0"/>
          </a:p>
        </p:txBody>
      </p:sp>
      <p:sp>
        <p:nvSpPr>
          <p:cNvPr id="12" name="Shape 9"/>
          <p:cNvSpPr/>
          <p:nvPr/>
        </p:nvSpPr>
        <p:spPr>
          <a:xfrm>
            <a:off x="604434" y="3451263"/>
            <a:ext cx="12970595" cy="4545861"/>
          </a:xfrm>
          <a:prstGeom prst="roundRect">
            <a:avLst>
              <a:gd name="adj" fmla="val 5207"/>
            </a:avLst>
          </a:prstGeom>
          <a:solidFill>
            <a:srgbClr val="2F3343"/>
          </a:solidFill>
          <a:ln/>
        </p:spPr>
      </p:sp>
      <p:sp>
        <p:nvSpPr>
          <p:cNvPr id="13" name="Text 10"/>
          <p:cNvSpPr/>
          <p:nvPr/>
        </p:nvSpPr>
        <p:spPr>
          <a:xfrm>
            <a:off x="604434" y="3451264"/>
            <a:ext cx="3208149" cy="469807"/>
          </a:xfrm>
          <a:prstGeom prst="rect">
            <a:avLst/>
          </a:prstGeom>
          <a:noFill/>
          <a:ln/>
        </p:spPr>
        <p:txBody>
          <a:bodyPr wrap="none" rtlCol="0" anchor="t"/>
          <a:lstStyle/>
          <a:p>
            <a:pPr marL="0" indent="0">
              <a:lnSpc>
                <a:spcPts val="2734"/>
              </a:lnSpc>
              <a:buNone/>
            </a:pPr>
            <a:r>
              <a:rPr lang="en-US" sz="2187" dirty="0" smtClean="0">
                <a:solidFill>
                  <a:srgbClr val="6EB9FC"/>
                </a:solidFill>
                <a:latin typeface="Lora" pitchFamily="34" charset="0"/>
                <a:ea typeface="Lora" pitchFamily="34" charset="-122"/>
                <a:cs typeface="Lora" pitchFamily="34" charset="-120"/>
              </a:rPr>
              <a:t>      Python </a:t>
            </a:r>
            <a:r>
              <a:rPr lang="en-US" sz="2187" dirty="0">
                <a:solidFill>
                  <a:srgbClr val="6EB9FC"/>
                </a:solidFill>
                <a:latin typeface="Lora" pitchFamily="34" charset="0"/>
                <a:ea typeface="Lora" pitchFamily="34" charset="-122"/>
                <a:cs typeface="Lora" pitchFamily="34" charset="-120"/>
              </a:rPr>
              <a:t>Libraries</a:t>
            </a:r>
            <a:endParaRPr lang="en-US" sz="2187" dirty="0"/>
          </a:p>
        </p:txBody>
      </p:sp>
      <p:sp>
        <p:nvSpPr>
          <p:cNvPr id="14" name="Text 11"/>
          <p:cNvSpPr/>
          <p:nvPr/>
        </p:nvSpPr>
        <p:spPr>
          <a:xfrm>
            <a:off x="604434" y="3921071"/>
            <a:ext cx="8450745" cy="464949"/>
          </a:xfrm>
          <a:prstGeom prst="rect">
            <a:avLst/>
          </a:prstGeom>
          <a:noFill/>
          <a:ln/>
        </p:spPr>
        <p:txBody>
          <a:bodyPr wrap="none" rtlCol="0" anchor="t"/>
          <a:lstStyle/>
          <a:p>
            <a:pPr marL="0" indent="0">
              <a:lnSpc>
                <a:spcPts val="2799"/>
              </a:lnSpc>
              <a:buNone/>
            </a:pPr>
            <a:r>
              <a:rPr lang="en-US" sz="1750" dirty="0" smtClean="0">
                <a:solidFill>
                  <a:srgbClr val="D6E5EF"/>
                </a:solidFill>
                <a:latin typeface="Source Sans Pro" pitchFamily="34" charset="0"/>
                <a:ea typeface="Source Sans Pro" pitchFamily="34" charset="-122"/>
                <a:cs typeface="Source Sans Pro" pitchFamily="34" charset="-120"/>
              </a:rPr>
              <a:t>     We </a:t>
            </a:r>
            <a:r>
              <a:rPr lang="en-US" sz="1750" dirty="0">
                <a:solidFill>
                  <a:srgbClr val="D6E5EF"/>
                </a:solidFill>
                <a:latin typeface="Source Sans Pro" pitchFamily="34" charset="0"/>
                <a:ea typeface="Source Sans Pro" pitchFamily="34" charset="-122"/>
                <a:cs typeface="Source Sans Pro" pitchFamily="34" charset="-120"/>
              </a:rPr>
              <a:t>used various python libraries such as numpy, pandas, pickle, sklearn, and nltk.</a:t>
            </a:r>
            <a:endParaRPr lang="en-US" sz="1750" dirty="0"/>
          </a:p>
        </p:txBody>
      </p:sp>
      <p:pic>
        <p:nvPicPr>
          <p:cNvPr id="5122" name="Picture 2"/>
          <p:cNvPicPr>
            <a:picLocks noChangeAspect="1" noChangeArrowheads="1"/>
          </p:cNvPicPr>
          <p:nvPr/>
        </p:nvPicPr>
        <p:blipFill>
          <a:blip r:embed="rId3"/>
          <a:srcRect/>
          <a:stretch>
            <a:fillRect/>
          </a:stretch>
        </p:blipFill>
        <p:spPr bwMode="auto">
          <a:xfrm>
            <a:off x="991314" y="4386020"/>
            <a:ext cx="11887200" cy="3266106"/>
          </a:xfrm>
          <a:prstGeom prst="rect">
            <a:avLst/>
          </a:prstGeom>
          <a:noFill/>
          <a:ln w="9525">
            <a:noFill/>
            <a:miter lim="800000"/>
            <a:headEnd/>
            <a:tailEnd/>
          </a:ln>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4" name="Text 2"/>
          <p:cNvSpPr/>
          <p:nvPr/>
        </p:nvSpPr>
        <p:spPr>
          <a:xfrm>
            <a:off x="5297805" y="263470"/>
            <a:ext cx="7829258" cy="1317357"/>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Social Impact</a:t>
            </a:r>
            <a:endParaRPr lang="en-US" sz="4374" dirty="0"/>
          </a:p>
        </p:txBody>
      </p:sp>
      <p:sp>
        <p:nvSpPr>
          <p:cNvPr id="5" name="Text 3"/>
          <p:cNvSpPr/>
          <p:nvPr/>
        </p:nvSpPr>
        <p:spPr>
          <a:xfrm>
            <a:off x="325464" y="2378729"/>
            <a:ext cx="4510007" cy="937908"/>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Personalized Movie Recommendations</a:t>
            </a:r>
            <a:endParaRPr lang="en-US" sz="2187" dirty="0"/>
          </a:p>
        </p:txBody>
      </p:sp>
      <p:sp>
        <p:nvSpPr>
          <p:cNvPr id="6" name="Text 4"/>
          <p:cNvSpPr/>
          <p:nvPr/>
        </p:nvSpPr>
        <p:spPr>
          <a:xfrm>
            <a:off x="325464" y="3549111"/>
            <a:ext cx="4510007" cy="2061273"/>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Our movie recommender system helps people discover movies they will enjoy watching, leading to better entertainment experiences.</a:t>
            </a:r>
            <a:endParaRPr lang="en-US" sz="1750" dirty="0"/>
          </a:p>
        </p:txBody>
      </p:sp>
      <p:sp>
        <p:nvSpPr>
          <p:cNvPr id="7" name="Text 5"/>
          <p:cNvSpPr/>
          <p:nvPr/>
        </p:nvSpPr>
        <p:spPr>
          <a:xfrm>
            <a:off x="3332136" y="5951349"/>
            <a:ext cx="7516678" cy="681925"/>
          </a:xfrm>
          <a:prstGeom prst="rect">
            <a:avLst/>
          </a:prstGeom>
          <a:noFill/>
          <a:ln/>
        </p:spPr>
        <p:txBody>
          <a:bodyPr wrap="square" rtlCol="0" anchor="t"/>
          <a:lstStyle/>
          <a:p>
            <a:pPr marL="0" indent="0">
              <a:lnSpc>
                <a:spcPts val="2734"/>
              </a:lnSpc>
              <a:buNone/>
            </a:pPr>
            <a:r>
              <a:rPr lang="en-US" sz="2187" dirty="0" smtClean="0">
                <a:solidFill>
                  <a:srgbClr val="6EB9FC"/>
                </a:solidFill>
                <a:latin typeface="Lora" pitchFamily="34" charset="0"/>
                <a:ea typeface="Lora" pitchFamily="34" charset="-122"/>
                <a:cs typeface="Lora" pitchFamily="34" charset="-120"/>
              </a:rPr>
              <a:t>		Reduced </a:t>
            </a:r>
            <a:r>
              <a:rPr lang="en-US" sz="2187" dirty="0">
                <a:solidFill>
                  <a:srgbClr val="6EB9FC"/>
                </a:solidFill>
                <a:latin typeface="Lora" pitchFamily="34" charset="0"/>
                <a:ea typeface="Lora" pitchFamily="34" charset="-122"/>
                <a:cs typeface="Lora" pitchFamily="34" charset="-120"/>
              </a:rPr>
              <a:t>Wastage of Time and Money</a:t>
            </a:r>
            <a:endParaRPr lang="en-US" sz="2187" dirty="0"/>
          </a:p>
        </p:txBody>
      </p:sp>
      <p:sp>
        <p:nvSpPr>
          <p:cNvPr id="8" name="Text 6"/>
          <p:cNvSpPr/>
          <p:nvPr/>
        </p:nvSpPr>
        <p:spPr>
          <a:xfrm>
            <a:off x="2045776" y="6633274"/>
            <a:ext cx="11546238" cy="1317356"/>
          </a:xfrm>
          <a:prstGeom prst="rect">
            <a:avLst/>
          </a:prstGeom>
          <a:noFill/>
          <a:ln/>
        </p:spPr>
        <p:txBody>
          <a:bodyPr wrap="square" rtlCol="0" anchor="t"/>
          <a:lstStyle/>
          <a:p>
            <a:pPr marL="0" indent="0">
              <a:lnSpc>
                <a:spcPts val="2799"/>
              </a:lnSpc>
              <a:buNone/>
            </a:pPr>
            <a:r>
              <a:rPr lang="en-US" sz="1750" dirty="0" smtClean="0">
                <a:solidFill>
                  <a:srgbClr val="D6E5EF"/>
                </a:solidFill>
                <a:latin typeface="Source Sans Pro" pitchFamily="34" charset="0"/>
                <a:ea typeface="Source Sans Pro" pitchFamily="34" charset="-122"/>
                <a:cs typeface="Source Sans Pro" pitchFamily="34" charset="-120"/>
              </a:rPr>
              <a:t>	Our </a:t>
            </a:r>
            <a:r>
              <a:rPr lang="en-US" sz="1750" dirty="0">
                <a:solidFill>
                  <a:srgbClr val="D6E5EF"/>
                </a:solidFill>
                <a:latin typeface="Source Sans Pro" pitchFamily="34" charset="0"/>
                <a:ea typeface="Source Sans Pro" pitchFamily="34" charset="-122"/>
                <a:cs typeface="Source Sans Pro" pitchFamily="34" charset="-120"/>
              </a:rPr>
              <a:t>system saves valuable time and money by suggesting only relevant movies to the user.</a:t>
            </a:r>
            <a:endParaRPr lang="en-US" sz="1750" dirty="0"/>
          </a:p>
        </p:txBody>
      </p:sp>
      <p:sp>
        <p:nvSpPr>
          <p:cNvPr id="9" name="Text 7"/>
          <p:cNvSpPr/>
          <p:nvPr/>
        </p:nvSpPr>
        <p:spPr>
          <a:xfrm>
            <a:off x="9205993" y="2378729"/>
            <a:ext cx="5021451" cy="937908"/>
          </a:xfrm>
          <a:prstGeom prst="rect">
            <a:avLst/>
          </a:prstGeom>
          <a:noFill/>
          <a:ln/>
        </p:spPr>
        <p:txBody>
          <a:bodyPr wrap="square" rtlCol="0" anchor="t"/>
          <a:lstStyle/>
          <a:p>
            <a:pPr marL="0" indent="0">
              <a:lnSpc>
                <a:spcPts val="2734"/>
              </a:lnSpc>
              <a:buNone/>
            </a:pPr>
            <a:r>
              <a:rPr lang="en-US" sz="2187" dirty="0" smtClean="0">
                <a:solidFill>
                  <a:srgbClr val="6EB9FC"/>
                </a:solidFill>
                <a:latin typeface="Lora" pitchFamily="34" charset="0"/>
                <a:ea typeface="Lora" pitchFamily="34" charset="-122"/>
                <a:cs typeface="Lora" pitchFamily="34" charset="-120"/>
              </a:rPr>
              <a:t>	   Efficient </a:t>
            </a:r>
            <a:r>
              <a:rPr lang="en-US" sz="2187" dirty="0">
                <a:solidFill>
                  <a:srgbClr val="6EB9FC"/>
                </a:solidFill>
                <a:latin typeface="Lora" pitchFamily="34" charset="0"/>
                <a:ea typeface="Lora" pitchFamily="34" charset="-122"/>
                <a:cs typeface="Lora" pitchFamily="34" charset="-120"/>
              </a:rPr>
              <a:t>Resource Allocation</a:t>
            </a:r>
            <a:endParaRPr lang="en-US" sz="2187" dirty="0"/>
          </a:p>
        </p:txBody>
      </p:sp>
      <p:sp>
        <p:nvSpPr>
          <p:cNvPr id="10" name="Text 8"/>
          <p:cNvSpPr/>
          <p:nvPr/>
        </p:nvSpPr>
        <p:spPr>
          <a:xfrm>
            <a:off x="9872420" y="3549111"/>
            <a:ext cx="4757980" cy="2061274"/>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Our recommendation system can optimize the use of resources, such as server capacity and the user's time, by suggesting movies with a high probability of being enjoyed.</a:t>
            </a:r>
            <a:endParaRPr lang="en-US" sz="1750" dirty="0"/>
          </a:p>
        </p:txBody>
      </p:sp>
      <p:pic>
        <p:nvPicPr>
          <p:cNvPr id="9218" name="Picture 2"/>
          <p:cNvPicPr>
            <a:picLocks noChangeAspect="1" noChangeArrowheads="1"/>
          </p:cNvPicPr>
          <p:nvPr/>
        </p:nvPicPr>
        <p:blipFill>
          <a:blip r:embed="rId3"/>
          <a:srcRect/>
          <a:stretch>
            <a:fillRect/>
          </a:stretch>
        </p:blipFill>
        <p:spPr bwMode="auto">
          <a:xfrm>
            <a:off x="4835471" y="2378729"/>
            <a:ext cx="4745097" cy="3231656"/>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4" name="Text 2"/>
          <p:cNvSpPr/>
          <p:nvPr/>
        </p:nvSpPr>
        <p:spPr>
          <a:xfrm>
            <a:off x="5005136" y="0"/>
            <a:ext cx="7703473" cy="1372134"/>
          </a:xfrm>
          <a:prstGeom prst="rect">
            <a:avLst/>
          </a:prstGeom>
          <a:noFill/>
          <a:ln/>
        </p:spPr>
        <p:txBody>
          <a:bodyPr wrap="none" rtlCol="0" anchor="t"/>
          <a:lstStyle/>
          <a:p>
            <a:pPr marL="0" indent="0">
              <a:lnSpc>
                <a:spcPts val="5468"/>
              </a:lnSpc>
              <a:buNone/>
            </a:pPr>
            <a:r>
              <a:rPr lang="en-US" sz="4374" dirty="0" smtClean="0">
                <a:solidFill>
                  <a:srgbClr val="6EB9FC"/>
                </a:solidFill>
                <a:latin typeface="Lora" pitchFamily="34" charset="0"/>
                <a:ea typeface="Lora" pitchFamily="34" charset="-122"/>
                <a:cs typeface="Lora" pitchFamily="34" charset="-120"/>
              </a:rPr>
              <a:t>Our Wow Factor</a:t>
            </a:r>
            <a:endParaRPr lang="en-US" sz="4374" dirty="0"/>
          </a:p>
        </p:txBody>
      </p:sp>
      <p:sp>
        <p:nvSpPr>
          <p:cNvPr id="6" name="Text 4"/>
          <p:cNvSpPr/>
          <p:nvPr/>
        </p:nvSpPr>
        <p:spPr>
          <a:xfrm>
            <a:off x="272716" y="6063916"/>
            <a:ext cx="449179" cy="577515"/>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7" name="Text 5"/>
          <p:cNvSpPr/>
          <p:nvPr/>
        </p:nvSpPr>
        <p:spPr>
          <a:xfrm>
            <a:off x="721895" y="6063916"/>
            <a:ext cx="4789508" cy="577516"/>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Innovative Approach</a:t>
            </a:r>
            <a:endParaRPr lang="en-US" sz="2187" dirty="0"/>
          </a:p>
        </p:txBody>
      </p:sp>
      <p:sp>
        <p:nvSpPr>
          <p:cNvPr id="8" name="Text 6"/>
          <p:cNvSpPr/>
          <p:nvPr/>
        </p:nvSpPr>
        <p:spPr>
          <a:xfrm>
            <a:off x="497305" y="6641432"/>
            <a:ext cx="4186990" cy="1315452"/>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Our system uses a unique content-based filtering algorithm to recommend movies that match the user's preferences and interests.</a:t>
            </a:r>
            <a:endParaRPr lang="en-US" sz="1750" dirty="0"/>
          </a:p>
        </p:txBody>
      </p:sp>
      <p:sp>
        <p:nvSpPr>
          <p:cNvPr id="10" name="Text 8"/>
          <p:cNvSpPr/>
          <p:nvPr/>
        </p:nvSpPr>
        <p:spPr>
          <a:xfrm>
            <a:off x="5269424" y="6063916"/>
            <a:ext cx="801692" cy="368968"/>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1" name="Text 9"/>
          <p:cNvSpPr/>
          <p:nvPr/>
        </p:nvSpPr>
        <p:spPr>
          <a:xfrm>
            <a:off x="6071116" y="6063916"/>
            <a:ext cx="2606516" cy="368968"/>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Accuracy</a:t>
            </a:r>
            <a:endParaRPr lang="en-US" sz="2187" dirty="0"/>
          </a:p>
        </p:txBody>
      </p:sp>
      <p:sp>
        <p:nvSpPr>
          <p:cNvPr id="12" name="Text 10"/>
          <p:cNvSpPr/>
          <p:nvPr/>
        </p:nvSpPr>
        <p:spPr>
          <a:xfrm>
            <a:off x="5269424" y="6641432"/>
            <a:ext cx="3627164" cy="1588168"/>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Our system suggests movies with higher accuracy compared to other recommendation systems using collaborative filtering approaches.</a:t>
            </a:r>
            <a:endParaRPr lang="en-US" sz="1750" dirty="0"/>
          </a:p>
        </p:txBody>
      </p:sp>
      <p:sp>
        <p:nvSpPr>
          <p:cNvPr id="14" name="Text 12"/>
          <p:cNvSpPr/>
          <p:nvPr/>
        </p:nvSpPr>
        <p:spPr>
          <a:xfrm>
            <a:off x="9277230" y="6063914"/>
            <a:ext cx="563643" cy="577515"/>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15" name="Text 13"/>
          <p:cNvSpPr/>
          <p:nvPr/>
        </p:nvSpPr>
        <p:spPr>
          <a:xfrm>
            <a:off x="9840874" y="6063915"/>
            <a:ext cx="3377821" cy="577515"/>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Efficiency</a:t>
            </a:r>
            <a:endParaRPr lang="en-US" sz="2187" dirty="0"/>
          </a:p>
        </p:txBody>
      </p:sp>
      <p:sp>
        <p:nvSpPr>
          <p:cNvPr id="16" name="Text 14"/>
          <p:cNvSpPr/>
          <p:nvPr/>
        </p:nvSpPr>
        <p:spPr>
          <a:xfrm>
            <a:off x="9840874" y="6641432"/>
            <a:ext cx="3827000" cy="1315451"/>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Our system can process vast amounts of data within a short time.</a:t>
            </a:r>
            <a:endParaRPr lang="en-US" sz="1750" dirty="0"/>
          </a:p>
        </p:txBody>
      </p:sp>
      <p:pic>
        <p:nvPicPr>
          <p:cNvPr id="3074" name="Picture 2"/>
          <p:cNvPicPr>
            <a:picLocks noChangeAspect="1" noChangeArrowheads="1"/>
          </p:cNvPicPr>
          <p:nvPr/>
        </p:nvPicPr>
        <p:blipFill>
          <a:blip r:embed="rId3"/>
          <a:srcRect/>
          <a:stretch>
            <a:fillRect/>
          </a:stretch>
        </p:blipFill>
        <p:spPr bwMode="auto">
          <a:xfrm>
            <a:off x="721895" y="1109663"/>
            <a:ext cx="13195583" cy="4609211"/>
          </a:xfrm>
          <a:prstGeom prst="rect">
            <a:avLst/>
          </a:prstGeom>
          <a:noFill/>
          <a:ln w="9525">
            <a:noFill/>
            <a:miter lim="800000"/>
            <a:headEnd/>
            <a:tailEnd/>
          </a:ln>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4" name="Text 2"/>
          <p:cNvSpPr/>
          <p:nvPr/>
        </p:nvSpPr>
        <p:spPr>
          <a:xfrm>
            <a:off x="5269423" y="294468"/>
            <a:ext cx="4007807" cy="1077666"/>
          </a:xfrm>
          <a:prstGeom prst="rect">
            <a:avLst/>
          </a:prstGeom>
          <a:noFill/>
          <a:ln/>
        </p:spPr>
        <p:txBody>
          <a:bodyPr wrap="none" rtlCol="0" anchor="t"/>
          <a:lstStyle/>
          <a:p>
            <a:pPr marL="0" indent="0">
              <a:lnSpc>
                <a:spcPts val="5468"/>
              </a:lnSpc>
              <a:buNone/>
            </a:pPr>
            <a:r>
              <a:rPr lang="en-US" sz="4374" dirty="0" smtClean="0">
                <a:solidFill>
                  <a:srgbClr val="6EB9FC"/>
                </a:solidFill>
                <a:latin typeface="Lora" pitchFamily="34" charset="0"/>
                <a:ea typeface="Lora" pitchFamily="34" charset="-122"/>
              </a:rPr>
              <a:t>Authentication</a:t>
            </a:r>
            <a:endParaRPr lang="en-US" sz="4374" dirty="0"/>
          </a:p>
        </p:txBody>
      </p:sp>
      <p:sp>
        <p:nvSpPr>
          <p:cNvPr id="6" name="Text 4"/>
          <p:cNvSpPr/>
          <p:nvPr/>
        </p:nvSpPr>
        <p:spPr>
          <a:xfrm>
            <a:off x="272716" y="6063916"/>
            <a:ext cx="449179" cy="577515"/>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7" name="Text 5"/>
          <p:cNvSpPr/>
          <p:nvPr/>
        </p:nvSpPr>
        <p:spPr>
          <a:xfrm>
            <a:off x="721895" y="6063916"/>
            <a:ext cx="3478146" cy="368968"/>
          </a:xfrm>
          <a:prstGeom prst="rect">
            <a:avLst/>
          </a:prstGeom>
          <a:noFill/>
          <a:ln/>
        </p:spPr>
        <p:txBody>
          <a:bodyPr wrap="square" rtlCol="0" anchor="t"/>
          <a:lstStyle/>
          <a:p>
            <a:pPr marL="0" indent="0">
              <a:lnSpc>
                <a:spcPts val="2734"/>
              </a:lnSpc>
              <a:buNone/>
            </a:pPr>
            <a:r>
              <a:rPr lang="en-US" sz="2187" dirty="0" smtClean="0">
                <a:solidFill>
                  <a:srgbClr val="6EB9FC"/>
                </a:solidFill>
                <a:latin typeface="Lora" pitchFamily="34" charset="0"/>
                <a:ea typeface="Lora" pitchFamily="34" charset="-122"/>
              </a:rPr>
              <a:t>User Accounts</a:t>
            </a:r>
            <a:endParaRPr lang="en-US" sz="2187" dirty="0"/>
          </a:p>
        </p:txBody>
      </p:sp>
      <p:sp>
        <p:nvSpPr>
          <p:cNvPr id="8" name="Text 6"/>
          <p:cNvSpPr/>
          <p:nvPr/>
        </p:nvSpPr>
        <p:spPr>
          <a:xfrm>
            <a:off x="272717" y="6641432"/>
            <a:ext cx="4221792" cy="1315452"/>
          </a:xfrm>
          <a:prstGeom prst="rect">
            <a:avLst/>
          </a:prstGeom>
          <a:noFill/>
          <a:ln/>
        </p:spPr>
        <p:txBody>
          <a:bodyPr wrap="square" rtlCol="0" anchor="t"/>
          <a:lstStyle/>
          <a:p>
            <a:pPr>
              <a:lnSpc>
                <a:spcPts val="2799"/>
              </a:lnSpc>
            </a:pPr>
            <a:r>
              <a:rPr lang="en-US" sz="1750" dirty="0" smtClean="0">
                <a:solidFill>
                  <a:srgbClr val="D6E5EF"/>
                </a:solidFill>
                <a:latin typeface="Source Sans Pro" pitchFamily="34" charset="0"/>
                <a:ea typeface="Source Sans Pro" pitchFamily="34" charset="-122"/>
                <a:cs typeface="Source Sans Pro" pitchFamily="34" charset="-120"/>
              </a:rPr>
              <a:t>Users can create individual accounts with unique usernames and passwords to access the movie prediction system.</a:t>
            </a:r>
            <a:endParaRPr lang="en-US" sz="1750" dirty="0"/>
          </a:p>
        </p:txBody>
      </p:sp>
      <p:sp>
        <p:nvSpPr>
          <p:cNvPr id="10" name="Text 8"/>
          <p:cNvSpPr/>
          <p:nvPr/>
        </p:nvSpPr>
        <p:spPr>
          <a:xfrm>
            <a:off x="4494510" y="6063916"/>
            <a:ext cx="774914" cy="368968"/>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1" name="Text 9"/>
          <p:cNvSpPr/>
          <p:nvPr/>
        </p:nvSpPr>
        <p:spPr>
          <a:xfrm>
            <a:off x="5269424" y="6063916"/>
            <a:ext cx="3408208" cy="368968"/>
          </a:xfrm>
          <a:prstGeom prst="rect">
            <a:avLst/>
          </a:prstGeom>
          <a:noFill/>
          <a:ln/>
        </p:spPr>
        <p:txBody>
          <a:bodyPr wrap="none" rtlCol="0" anchor="t"/>
          <a:lstStyle/>
          <a:p>
            <a:pPr marL="0" indent="0">
              <a:lnSpc>
                <a:spcPts val="2734"/>
              </a:lnSpc>
              <a:buNone/>
            </a:pPr>
            <a:r>
              <a:rPr lang="en-US" sz="2187" dirty="0" smtClean="0">
                <a:solidFill>
                  <a:srgbClr val="6EB9FC"/>
                </a:solidFill>
                <a:latin typeface="Lora" pitchFamily="34" charset="0"/>
                <a:ea typeface="Lora" pitchFamily="34" charset="-122"/>
              </a:rPr>
              <a:t>Session Management</a:t>
            </a:r>
            <a:endParaRPr lang="en-US" sz="2187" dirty="0"/>
          </a:p>
        </p:txBody>
      </p:sp>
      <p:sp>
        <p:nvSpPr>
          <p:cNvPr id="12" name="Text 10"/>
          <p:cNvSpPr/>
          <p:nvPr/>
        </p:nvSpPr>
        <p:spPr>
          <a:xfrm>
            <a:off x="4819973" y="6641429"/>
            <a:ext cx="4246535" cy="1315454"/>
          </a:xfrm>
          <a:prstGeom prst="rect">
            <a:avLst/>
          </a:prstGeom>
          <a:noFill/>
          <a:ln/>
        </p:spPr>
        <p:txBody>
          <a:bodyPr wrap="square" rtlCol="0" anchor="t"/>
          <a:lstStyle/>
          <a:p>
            <a:pPr>
              <a:lnSpc>
                <a:spcPts val="2799"/>
              </a:lnSpc>
            </a:pPr>
            <a:r>
              <a:rPr lang="en-US" sz="1750" dirty="0" smtClean="0">
                <a:solidFill>
                  <a:srgbClr val="D6E5EF"/>
                </a:solidFill>
                <a:latin typeface="Source Sans Pro" pitchFamily="34" charset="0"/>
                <a:ea typeface="Source Sans Pro" pitchFamily="34" charset="-122"/>
                <a:cs typeface="Source Sans Pro" pitchFamily="34" charset="-120"/>
              </a:rPr>
              <a:t>Implementing session management techniques to manage user sessions securely, including session timeouts and re-authentication for sensitive actions.</a:t>
            </a:r>
            <a:endParaRPr lang="en-US" sz="1750" dirty="0"/>
          </a:p>
        </p:txBody>
      </p:sp>
      <p:sp>
        <p:nvSpPr>
          <p:cNvPr id="14" name="Text 12"/>
          <p:cNvSpPr/>
          <p:nvPr/>
        </p:nvSpPr>
        <p:spPr>
          <a:xfrm>
            <a:off x="9608950" y="6063914"/>
            <a:ext cx="914400" cy="577515"/>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15" name="Text 13"/>
          <p:cNvSpPr/>
          <p:nvPr/>
        </p:nvSpPr>
        <p:spPr>
          <a:xfrm>
            <a:off x="10523349" y="6063914"/>
            <a:ext cx="3037668" cy="577516"/>
          </a:xfrm>
          <a:prstGeom prst="rect">
            <a:avLst/>
          </a:prstGeom>
          <a:noFill/>
          <a:ln/>
        </p:spPr>
        <p:txBody>
          <a:bodyPr wrap="none" rtlCol="0" anchor="t"/>
          <a:lstStyle/>
          <a:p>
            <a:pPr marL="0" indent="0">
              <a:lnSpc>
                <a:spcPts val="2734"/>
              </a:lnSpc>
              <a:buNone/>
            </a:pPr>
            <a:r>
              <a:rPr lang="en-US" sz="2187" dirty="0" smtClean="0">
                <a:solidFill>
                  <a:srgbClr val="6EB9FC"/>
                </a:solidFill>
                <a:latin typeface="Lora" pitchFamily="34" charset="0"/>
                <a:ea typeface="Lora" pitchFamily="34" charset="-122"/>
              </a:rPr>
              <a:t>Secure Password Storage</a:t>
            </a:r>
            <a:endParaRPr lang="en-US" sz="2187" dirty="0"/>
          </a:p>
        </p:txBody>
      </p:sp>
      <p:sp>
        <p:nvSpPr>
          <p:cNvPr id="16" name="Text 14"/>
          <p:cNvSpPr/>
          <p:nvPr/>
        </p:nvSpPr>
        <p:spPr>
          <a:xfrm>
            <a:off x="9840874" y="6641430"/>
            <a:ext cx="4789526" cy="1315454"/>
          </a:xfrm>
          <a:prstGeom prst="rect">
            <a:avLst/>
          </a:prstGeom>
          <a:noFill/>
          <a:ln/>
        </p:spPr>
        <p:txBody>
          <a:bodyPr wrap="square" rtlCol="0" anchor="t"/>
          <a:lstStyle/>
          <a:p>
            <a:pPr>
              <a:lnSpc>
                <a:spcPts val="2799"/>
              </a:lnSpc>
            </a:pPr>
            <a:r>
              <a:rPr lang="en-US" sz="1750" dirty="0" smtClean="0">
                <a:solidFill>
                  <a:srgbClr val="D6E5EF"/>
                </a:solidFill>
                <a:latin typeface="Source Sans Pro" pitchFamily="34" charset="0"/>
                <a:ea typeface="Source Sans Pro" pitchFamily="34" charset="-122"/>
                <a:cs typeface="Source Sans Pro" pitchFamily="34" charset="-120"/>
              </a:rPr>
              <a:t>Employing strong encryption techniques to securely store user passwords, such as hashing with a salt, to prevent unauthorized access to user credentials.</a:t>
            </a:r>
            <a:endParaRPr lang="en-US" sz="1750" dirty="0"/>
          </a:p>
        </p:txBody>
      </p:sp>
      <p:pic>
        <p:nvPicPr>
          <p:cNvPr id="4098" name="Picture 2"/>
          <p:cNvPicPr>
            <a:picLocks noChangeAspect="1" noChangeArrowheads="1"/>
          </p:cNvPicPr>
          <p:nvPr/>
        </p:nvPicPr>
        <p:blipFill>
          <a:blip r:embed="rId3"/>
          <a:srcRect/>
          <a:stretch>
            <a:fillRect/>
          </a:stretch>
        </p:blipFill>
        <p:spPr bwMode="auto">
          <a:xfrm>
            <a:off x="272717" y="1372134"/>
            <a:ext cx="6825508" cy="4543668"/>
          </a:xfrm>
          <a:prstGeom prst="rect">
            <a:avLst/>
          </a:prstGeom>
          <a:noFill/>
          <a:ln w="9525">
            <a:noFill/>
            <a:miter lim="800000"/>
            <a:headEnd/>
            <a:tailEnd/>
          </a:ln>
          <a:effectLst/>
        </p:spPr>
      </p:pic>
      <p:pic>
        <p:nvPicPr>
          <p:cNvPr id="4099" name="Picture 3"/>
          <p:cNvPicPr>
            <a:picLocks noChangeAspect="1" noChangeArrowheads="1"/>
          </p:cNvPicPr>
          <p:nvPr/>
        </p:nvPicPr>
        <p:blipFill>
          <a:blip r:embed="rId4"/>
          <a:srcRect/>
          <a:stretch>
            <a:fillRect/>
          </a:stretch>
        </p:blipFill>
        <p:spPr bwMode="auto">
          <a:xfrm>
            <a:off x="7330415" y="1372134"/>
            <a:ext cx="6788541" cy="4543668"/>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4" name="Text 2"/>
          <p:cNvSpPr/>
          <p:nvPr/>
        </p:nvSpPr>
        <p:spPr>
          <a:xfrm>
            <a:off x="5511403" y="294468"/>
            <a:ext cx="3765827" cy="1077666"/>
          </a:xfrm>
          <a:prstGeom prst="rect">
            <a:avLst/>
          </a:prstGeom>
          <a:noFill/>
          <a:ln/>
        </p:spPr>
        <p:txBody>
          <a:bodyPr wrap="none" rtlCol="0" anchor="t"/>
          <a:lstStyle/>
          <a:p>
            <a:pPr marL="0" indent="0">
              <a:lnSpc>
                <a:spcPts val="5468"/>
              </a:lnSpc>
              <a:buNone/>
            </a:pPr>
            <a:r>
              <a:rPr lang="en-US" sz="4374" dirty="0" smtClean="0">
                <a:solidFill>
                  <a:srgbClr val="6EB9FC"/>
                </a:solidFill>
                <a:latin typeface="Lora" pitchFamily="34" charset="0"/>
                <a:ea typeface="Lora" pitchFamily="34" charset="-122"/>
              </a:rPr>
              <a:t>Authorization</a:t>
            </a:r>
            <a:endParaRPr lang="en-US" sz="4374" dirty="0"/>
          </a:p>
        </p:txBody>
      </p:sp>
      <p:sp>
        <p:nvSpPr>
          <p:cNvPr id="6" name="Text 4"/>
          <p:cNvSpPr/>
          <p:nvPr/>
        </p:nvSpPr>
        <p:spPr>
          <a:xfrm>
            <a:off x="272716" y="6063916"/>
            <a:ext cx="449179" cy="577515"/>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7" name="Text 5"/>
          <p:cNvSpPr/>
          <p:nvPr/>
        </p:nvSpPr>
        <p:spPr>
          <a:xfrm>
            <a:off x="721895" y="6063916"/>
            <a:ext cx="4789508" cy="577516"/>
          </a:xfrm>
          <a:prstGeom prst="rect">
            <a:avLst/>
          </a:prstGeom>
          <a:noFill/>
          <a:ln/>
        </p:spPr>
        <p:txBody>
          <a:bodyPr wrap="square" rtlCol="0" anchor="t"/>
          <a:lstStyle/>
          <a:p>
            <a:pPr marL="0" indent="0">
              <a:lnSpc>
                <a:spcPts val="2734"/>
              </a:lnSpc>
              <a:buNone/>
            </a:pPr>
            <a:r>
              <a:rPr lang="en-US" sz="2187" dirty="0" smtClean="0">
                <a:solidFill>
                  <a:srgbClr val="6EB9FC"/>
                </a:solidFill>
                <a:latin typeface="Lora" pitchFamily="34" charset="0"/>
                <a:ea typeface="Lora" pitchFamily="34" charset="-122"/>
              </a:rPr>
              <a:t>Resource Based Authorization</a:t>
            </a:r>
            <a:endParaRPr lang="en-US" sz="2187" dirty="0"/>
          </a:p>
        </p:txBody>
      </p:sp>
      <p:sp>
        <p:nvSpPr>
          <p:cNvPr id="8" name="Text 6"/>
          <p:cNvSpPr/>
          <p:nvPr/>
        </p:nvSpPr>
        <p:spPr>
          <a:xfrm>
            <a:off x="497305" y="6432886"/>
            <a:ext cx="4186990" cy="1523998"/>
          </a:xfrm>
          <a:prstGeom prst="rect">
            <a:avLst/>
          </a:prstGeom>
          <a:noFill/>
          <a:ln/>
        </p:spPr>
        <p:txBody>
          <a:bodyPr wrap="square" rtlCol="0" anchor="t"/>
          <a:lstStyle/>
          <a:p>
            <a:pPr>
              <a:lnSpc>
                <a:spcPts val="2799"/>
              </a:lnSpc>
            </a:pPr>
            <a:r>
              <a:rPr lang="en-US" sz="1750" dirty="0" smtClean="0">
                <a:solidFill>
                  <a:srgbClr val="D6E5EF"/>
                </a:solidFill>
                <a:latin typeface="Source Sans Pro" pitchFamily="34" charset="0"/>
                <a:ea typeface="Source Sans Pro" pitchFamily="34" charset="-122"/>
                <a:cs typeface="Source Sans Pro" pitchFamily="34" charset="-120"/>
              </a:rPr>
              <a:t>Each role is granted specific permissions, dictating what actions they can perform.</a:t>
            </a:r>
            <a:endParaRPr lang="en-US" sz="1750" dirty="0"/>
          </a:p>
        </p:txBody>
      </p:sp>
      <p:sp>
        <p:nvSpPr>
          <p:cNvPr id="10" name="Text 8"/>
          <p:cNvSpPr/>
          <p:nvPr/>
        </p:nvSpPr>
        <p:spPr>
          <a:xfrm>
            <a:off x="4959458" y="6063916"/>
            <a:ext cx="551945" cy="368968"/>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1" name="Text 9"/>
          <p:cNvSpPr/>
          <p:nvPr/>
        </p:nvSpPr>
        <p:spPr>
          <a:xfrm>
            <a:off x="5511403" y="6063916"/>
            <a:ext cx="3166229" cy="368968"/>
          </a:xfrm>
          <a:prstGeom prst="rect">
            <a:avLst/>
          </a:prstGeom>
          <a:noFill/>
          <a:ln/>
        </p:spPr>
        <p:txBody>
          <a:bodyPr wrap="none" rtlCol="0" anchor="t"/>
          <a:lstStyle/>
          <a:p>
            <a:pPr marL="0" indent="0">
              <a:lnSpc>
                <a:spcPts val="2734"/>
              </a:lnSpc>
              <a:buNone/>
            </a:pPr>
            <a:r>
              <a:rPr lang="en-US" sz="2187" dirty="0" smtClean="0">
                <a:solidFill>
                  <a:srgbClr val="6EB9FC"/>
                </a:solidFill>
                <a:latin typeface="Lora" pitchFamily="34" charset="0"/>
                <a:ea typeface="Lora" pitchFamily="34" charset="-122"/>
              </a:rPr>
              <a:t>Access Control Lists(ACLs)</a:t>
            </a:r>
            <a:endParaRPr lang="en-US" sz="2187" dirty="0"/>
          </a:p>
        </p:txBody>
      </p:sp>
      <p:sp>
        <p:nvSpPr>
          <p:cNvPr id="12" name="Text 10"/>
          <p:cNvSpPr/>
          <p:nvPr/>
        </p:nvSpPr>
        <p:spPr>
          <a:xfrm>
            <a:off x="4959457" y="6432885"/>
            <a:ext cx="4897465" cy="1524000"/>
          </a:xfrm>
          <a:prstGeom prst="rect">
            <a:avLst/>
          </a:prstGeom>
          <a:noFill/>
          <a:ln/>
        </p:spPr>
        <p:txBody>
          <a:bodyPr wrap="square" rtlCol="0" anchor="t"/>
          <a:lstStyle/>
          <a:p>
            <a:pPr>
              <a:lnSpc>
                <a:spcPts val="2799"/>
              </a:lnSpc>
            </a:pPr>
            <a:r>
              <a:rPr lang="en-US" sz="1750" dirty="0" smtClean="0">
                <a:solidFill>
                  <a:srgbClr val="D6E5EF"/>
                </a:solidFill>
                <a:latin typeface="Source Sans Pro" pitchFamily="34" charset="0"/>
                <a:ea typeface="Source Sans Pro" pitchFamily="34" charset="-122"/>
                <a:cs typeface="Source Sans Pro" pitchFamily="34" charset="-120"/>
              </a:rPr>
              <a:t>Defines access control policies for individual resources, specifying which users or groups are granted or denied access to each resource and what level of access they have.</a:t>
            </a:r>
            <a:endParaRPr lang="en-US" sz="1750" dirty="0"/>
          </a:p>
        </p:txBody>
      </p:sp>
      <p:sp>
        <p:nvSpPr>
          <p:cNvPr id="14" name="Text 12"/>
          <p:cNvSpPr/>
          <p:nvPr/>
        </p:nvSpPr>
        <p:spPr>
          <a:xfrm>
            <a:off x="9484962" y="6063916"/>
            <a:ext cx="991891" cy="577513"/>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15" name="Text 13"/>
          <p:cNvSpPr/>
          <p:nvPr/>
        </p:nvSpPr>
        <p:spPr>
          <a:xfrm>
            <a:off x="10228882" y="6063915"/>
            <a:ext cx="2989814" cy="368969"/>
          </a:xfrm>
          <a:prstGeom prst="rect">
            <a:avLst/>
          </a:prstGeom>
          <a:noFill/>
          <a:ln/>
        </p:spPr>
        <p:txBody>
          <a:bodyPr wrap="none" rtlCol="0" anchor="t"/>
          <a:lstStyle/>
          <a:p>
            <a:pPr marL="0" indent="0">
              <a:lnSpc>
                <a:spcPts val="2734"/>
              </a:lnSpc>
              <a:buNone/>
            </a:pPr>
            <a:r>
              <a:rPr lang="en-US" sz="2187" dirty="0" smtClean="0">
                <a:solidFill>
                  <a:srgbClr val="6EB9FC"/>
                </a:solidFill>
                <a:latin typeface="Lora" pitchFamily="34" charset="0"/>
                <a:ea typeface="Lora" pitchFamily="34" charset="-122"/>
              </a:rPr>
              <a:t>Permission Levels</a:t>
            </a:r>
            <a:endParaRPr lang="en-US" sz="2187" dirty="0"/>
          </a:p>
        </p:txBody>
      </p:sp>
      <p:sp>
        <p:nvSpPr>
          <p:cNvPr id="16" name="Text 14"/>
          <p:cNvSpPr/>
          <p:nvPr/>
        </p:nvSpPr>
        <p:spPr>
          <a:xfrm>
            <a:off x="10228882" y="6432886"/>
            <a:ext cx="4107050" cy="1523998"/>
          </a:xfrm>
          <a:prstGeom prst="rect">
            <a:avLst/>
          </a:prstGeom>
          <a:noFill/>
          <a:ln/>
        </p:spPr>
        <p:txBody>
          <a:bodyPr wrap="square" rtlCol="0" anchor="t"/>
          <a:lstStyle/>
          <a:p>
            <a:pPr>
              <a:lnSpc>
                <a:spcPts val="2799"/>
              </a:lnSpc>
            </a:pPr>
            <a:r>
              <a:rPr lang="en-US" sz="1750" dirty="0" smtClean="0">
                <a:solidFill>
                  <a:srgbClr val="D6E5EF"/>
                </a:solidFill>
                <a:latin typeface="Source Sans Pro" pitchFamily="34" charset="0"/>
                <a:ea typeface="Source Sans Pro" pitchFamily="34" charset="-122"/>
                <a:cs typeface="Source Sans Pro" pitchFamily="34" charset="-120"/>
              </a:rPr>
              <a:t>Each role is associated with a set of permissions that determine which resources (such as movie data, user profiles, or system settings)</a:t>
            </a:r>
            <a:endParaRPr lang="en-US" sz="1750" dirty="0"/>
          </a:p>
        </p:txBody>
      </p:sp>
      <p:pic>
        <p:nvPicPr>
          <p:cNvPr id="6147" name="Picture 3"/>
          <p:cNvPicPr>
            <a:picLocks noChangeAspect="1" noChangeArrowheads="1"/>
          </p:cNvPicPr>
          <p:nvPr/>
        </p:nvPicPr>
        <p:blipFill>
          <a:blip r:embed="rId3"/>
          <a:srcRect/>
          <a:stretch>
            <a:fillRect/>
          </a:stretch>
        </p:blipFill>
        <p:spPr bwMode="auto">
          <a:xfrm>
            <a:off x="497305" y="1081088"/>
            <a:ext cx="13513163" cy="4715278"/>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367</TotalTime>
  <Words>775</Words>
  <Application>Microsoft Office PowerPoint</Application>
  <PresentationFormat>Custom</PresentationFormat>
  <Paragraphs>107</Paragraphs>
  <Slides>12</Slides>
  <Notes>12</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PptxGenJS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Owner</cp:lastModifiedBy>
  <cp:revision>40</cp:revision>
  <dcterms:created xsi:type="dcterms:W3CDTF">2023-12-15T11:21:25Z</dcterms:created>
  <dcterms:modified xsi:type="dcterms:W3CDTF">2024-04-08T16:58:11Z</dcterms:modified>
</cp:coreProperties>
</file>